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50" r:id="rId1"/>
    <p:sldMasterId id="2147483693" r:id="rId2"/>
    <p:sldMasterId id="2147483702" r:id="rId3"/>
  </p:sldMasterIdLst>
  <p:notesMasterIdLst>
    <p:notesMasterId r:id="rId30"/>
  </p:notesMasterIdLst>
  <p:handoutMasterIdLst>
    <p:handoutMasterId r:id="rId31"/>
  </p:handoutMasterIdLst>
  <p:sldIdLst>
    <p:sldId id="259" r:id="rId4"/>
    <p:sldId id="260" r:id="rId5"/>
    <p:sldId id="261" r:id="rId6"/>
    <p:sldId id="262" r:id="rId7"/>
    <p:sldId id="263" r:id="rId8"/>
    <p:sldId id="265" r:id="rId9"/>
    <p:sldId id="267" r:id="rId10"/>
    <p:sldId id="268" r:id="rId11"/>
    <p:sldId id="269" r:id="rId12"/>
    <p:sldId id="288" r:id="rId13"/>
    <p:sldId id="270" r:id="rId14"/>
    <p:sldId id="272" r:id="rId15"/>
    <p:sldId id="273" r:id="rId16"/>
    <p:sldId id="276" r:id="rId17"/>
    <p:sldId id="289" r:id="rId18"/>
    <p:sldId id="277" r:id="rId19"/>
    <p:sldId id="275" r:id="rId20"/>
    <p:sldId id="278" r:id="rId21"/>
    <p:sldId id="279" r:id="rId22"/>
    <p:sldId id="280" r:id="rId23"/>
    <p:sldId id="290" r:id="rId24"/>
    <p:sldId id="281" r:id="rId25"/>
    <p:sldId id="266" r:id="rId26"/>
    <p:sldId id="283" r:id="rId27"/>
    <p:sldId id="284" r:id="rId28"/>
    <p:sldId id="287" r:id="rId29"/>
  </p:sldIdLst>
  <p:sldSz cx="9144000" cy="6858000" type="screen4x3"/>
  <p:notesSz cx="6808788" cy="9940925"/>
  <p:embeddedFontLst>
    <p:embeddedFont>
      <p:font typeface="Arial Narrow" pitchFamily="34" charset="0"/>
      <p:regular r:id="rId32"/>
      <p:bold r:id="rId33"/>
      <p:italic r:id="rId34"/>
      <p:boldItalic r:id="rId35"/>
    </p:embeddedFont>
    <p:embeddedFont>
      <p:font typeface="Calibri" pitchFamily="34" charset="0"/>
      <p:regular r:id="rId36"/>
      <p:bold r:id="rId37"/>
      <p:italic r:id="rId38"/>
      <p:boldItalic r:id="rId39"/>
    </p:embeddedFont>
    <p:embeddedFont>
      <p:font typeface="Republika" charset="-18"/>
      <p:regular r:id="rId40"/>
      <p:bold r:id="rId41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99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rednji slo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Srednji slog 2 – poudarek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4" autoAdjust="0"/>
    <p:restoredTop sz="92958" autoAdjust="0"/>
  </p:normalViewPr>
  <p:slideViewPr>
    <p:cSldViewPr snapToGrid="0" snapToObjects="1">
      <p:cViewPr>
        <p:scale>
          <a:sx n="80" d="100"/>
          <a:sy n="80" d="100"/>
        </p:scale>
        <p:origin x="-116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3.fntdata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5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2CF74-8893-4849-9A6D-AE83ADDD9FC5}" type="datetimeFigureOut">
              <a:rPr lang="sl-SI" smtClean="0"/>
              <a:pPr/>
              <a:t>19.10.2017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D5869-79BF-4938-B2B5-D2378F9DCA41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562046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04166-23A1-4533-99EF-DAE251B99FA2}" type="datetimeFigureOut">
              <a:rPr lang="sl-SI" smtClean="0"/>
              <a:pPr/>
              <a:t>19.10.2017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57AAD-DC9B-4A78-8115-9BD0B5E14941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658018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57AAD-DC9B-4A78-8115-9BD0B5E14941}" type="slidenum">
              <a:rPr lang="sl-SI" smtClean="0"/>
              <a:pPr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839852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baseline="0" dirty="0" smtClean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57AAD-DC9B-4A78-8115-9BD0B5E14941}" type="slidenum">
              <a:rPr lang="sl-SI" smtClean="0"/>
              <a:pPr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709969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baseline="0" dirty="0" smtClean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57AAD-DC9B-4A78-8115-9BD0B5E14941}" type="slidenum">
              <a:rPr lang="sl-SI" smtClean="0"/>
              <a:pPr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709969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baseline="0" dirty="0" smtClean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57AAD-DC9B-4A78-8115-9BD0B5E14941}" type="slidenum">
              <a:rPr lang="sl-SI" smtClean="0"/>
              <a:pPr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709969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baseline="0" dirty="0" smtClean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57AAD-DC9B-4A78-8115-9BD0B5E14941}" type="slidenum">
              <a:rPr lang="sl-SI" smtClean="0"/>
              <a:pPr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709969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baseline="0" dirty="0" smtClean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57AAD-DC9B-4A78-8115-9BD0B5E14941}" type="slidenum">
              <a:rPr lang="sl-SI" smtClean="0"/>
              <a:pPr/>
              <a:t>23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709969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baseline="0" dirty="0" smtClean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57AAD-DC9B-4A78-8115-9BD0B5E14941}" type="slidenum">
              <a:rPr lang="sl-SI" smtClean="0"/>
              <a:pPr/>
              <a:t>24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709969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baseline="0" dirty="0" smtClean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57AAD-DC9B-4A78-8115-9BD0B5E14941}" type="slidenum">
              <a:rPr lang="sl-SI" smtClean="0"/>
              <a:pPr/>
              <a:t>25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709969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/>
          <p:cNvSpPr txBox="1"/>
          <p:nvPr/>
        </p:nvSpPr>
        <p:spPr>
          <a:xfrm>
            <a:off x="962025" y="708025"/>
            <a:ext cx="1204913" cy="2047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REPUBLIKA SLOVENIJA</a:t>
            </a:r>
          </a:p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MINISTRSTVO ZA PRIMER</a:t>
            </a:r>
          </a:p>
        </p:txBody>
      </p:sp>
      <p:pic>
        <p:nvPicPr>
          <p:cNvPr id="4" name="Picture 9" descr="grb moder za 10 pt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1008063" y="6356350"/>
            <a:ext cx="19399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09380-A021-470D-A18F-FEF8B6659F24}" type="datetimeFigureOut">
              <a:rPr lang="sl-SI"/>
              <a:pPr>
                <a:defRPr/>
              </a:pPr>
              <a:t>19.10.2017</a:t>
            </a:fld>
            <a:endParaRPr lang="sl-S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D4C72-77E8-4B14-BB06-6BA8F2B4404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93700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999" y="1440000"/>
            <a:ext cx="7139407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7999" y="2880000"/>
            <a:ext cx="7139407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89F70-170C-4342-B81D-61D0A95E7228}" type="datetimeFigureOut">
              <a:rPr lang="sl-SI">
                <a:solidFill>
                  <a:srgbClr val="999999">
                    <a:tint val="75000"/>
                  </a:srgbClr>
                </a:solidFill>
              </a:rPr>
              <a:pPr>
                <a:defRPr/>
              </a:pPr>
              <a:t>19.10.2017</a:t>
            </a:fld>
            <a:endParaRPr lang="sl-SI" dirty="0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3F124-D62A-4974-B7B5-65097181B617}" type="slidenum">
              <a:rPr lang="sl-SI">
                <a:solidFill>
                  <a:srgbClr val="99999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99999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9044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971425" y="3240088"/>
            <a:ext cx="7201025" cy="2627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B6609-E477-43D8-9E80-B11119ECE688}" type="datetimeFigureOut">
              <a:rPr lang="sl-SI">
                <a:solidFill>
                  <a:srgbClr val="999999">
                    <a:tint val="75000"/>
                  </a:srgbClr>
                </a:solidFill>
              </a:rPr>
              <a:pPr>
                <a:defRPr/>
              </a:pPr>
              <a:t>19.10.2017</a:t>
            </a:fld>
            <a:endParaRPr lang="sl-SI" dirty="0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18D83-2BA1-465F-8D5D-DC79016882BC}" type="slidenum">
              <a:rPr lang="sl-SI">
                <a:solidFill>
                  <a:srgbClr val="99999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99999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4453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000" y="3240000"/>
            <a:ext cx="7200000" cy="2628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141BC-D43C-4D95-BA73-089070F01F26}" type="datetimeFigureOut">
              <a:rPr lang="sl-SI">
                <a:solidFill>
                  <a:srgbClr val="999999">
                    <a:tint val="75000"/>
                  </a:srgbClr>
                </a:solidFill>
              </a:rPr>
              <a:pPr>
                <a:defRPr/>
              </a:pPr>
              <a:t>19.10.2017</a:t>
            </a:fld>
            <a:endParaRPr lang="sl-SI" dirty="0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799AC-3B9F-4FD8-A000-69EDB1773495}" type="slidenum">
              <a:rPr lang="sl-SI">
                <a:solidFill>
                  <a:srgbClr val="99999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99999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4027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962025" y="708025"/>
            <a:ext cx="1204913" cy="2047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rgbClr val="000000"/>
                </a:solidFill>
                <a:latin typeface="Republika" pitchFamily="2" charset="-18"/>
                <a:cs typeface="Republika"/>
              </a:rPr>
              <a:t>REPUBLIKA SLOVENIJA</a:t>
            </a:r>
          </a:p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>
                <a:solidFill>
                  <a:srgbClr val="000000"/>
                </a:solidFill>
                <a:latin typeface="Republika" pitchFamily="2" charset="-18"/>
                <a:cs typeface="Republika"/>
              </a:rPr>
              <a:t>MINISTRSTVO ZA PRIMER</a:t>
            </a:r>
          </a:p>
        </p:txBody>
      </p:sp>
      <p:pic>
        <p:nvPicPr>
          <p:cNvPr id="6" name="Picture 9" descr="grb moder za 10 pt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971550" y="3240088"/>
            <a:ext cx="3313113" cy="26273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848225" y="3240088"/>
            <a:ext cx="3312000" cy="2627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>
          <a:xfrm>
            <a:off x="1008063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184FA-FD7B-4B9C-82A5-16B7B600C79A}" type="datetimeFigureOut">
              <a:rPr lang="sl-SI">
                <a:solidFill>
                  <a:srgbClr val="999999">
                    <a:tint val="75000"/>
                  </a:srgbClr>
                </a:solidFill>
              </a:rPr>
              <a:pPr>
                <a:defRPr/>
              </a:pPr>
              <a:t>19.10.2017</a:t>
            </a:fld>
            <a:endParaRPr lang="sl-SI" dirty="0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A4F26-CB56-4971-8CF5-E9A3D25DFACE}" type="slidenum">
              <a:rPr lang="sl-SI">
                <a:solidFill>
                  <a:srgbClr val="99999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sl-SI">
              <a:solidFill>
                <a:srgbClr val="99999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8580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962025" y="708025"/>
            <a:ext cx="1204913" cy="2047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rgbClr val="000000"/>
                </a:solidFill>
                <a:latin typeface="Republika" pitchFamily="2" charset="-18"/>
                <a:cs typeface="Republika"/>
              </a:rPr>
              <a:t>REPUBLIKA SLOVENIJA</a:t>
            </a:r>
          </a:p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>
                <a:solidFill>
                  <a:srgbClr val="000000"/>
                </a:solidFill>
                <a:latin typeface="Republika" pitchFamily="2" charset="-18"/>
                <a:cs typeface="Republika"/>
              </a:rPr>
              <a:t>MINISTRSTVO ZA PRIMER</a:t>
            </a:r>
          </a:p>
        </p:txBody>
      </p:sp>
      <p:pic>
        <p:nvPicPr>
          <p:cNvPr id="6" name="Picture 9" descr="grb moder za 10 pt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2000" y="3240000"/>
            <a:ext cx="3312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8599" y="3240000"/>
            <a:ext cx="3312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008063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C5AA0-B981-4132-983D-9B4F8D1796A2}" type="datetimeFigureOut">
              <a:rPr lang="sl-SI">
                <a:solidFill>
                  <a:srgbClr val="999999">
                    <a:tint val="75000"/>
                  </a:srgbClr>
                </a:solidFill>
              </a:rPr>
              <a:pPr>
                <a:defRPr/>
              </a:pPr>
              <a:t>19.10.2017</a:t>
            </a:fld>
            <a:endParaRPr lang="sl-SI" dirty="0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9E676-C6A8-447D-A212-7EF8BA74D218}" type="slidenum">
              <a:rPr lang="sl-SI">
                <a:solidFill>
                  <a:srgbClr val="99999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sl-SI">
              <a:solidFill>
                <a:srgbClr val="99999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2520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962025" y="708025"/>
            <a:ext cx="1204913" cy="2047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rgbClr val="000000"/>
                </a:solidFill>
                <a:latin typeface="Republika" pitchFamily="2" charset="-18"/>
                <a:cs typeface="Republika"/>
              </a:rPr>
              <a:t>REPUBLIKA SLOVENIJA</a:t>
            </a:r>
          </a:p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>
                <a:solidFill>
                  <a:srgbClr val="000000"/>
                </a:solidFill>
                <a:latin typeface="Republika" pitchFamily="2" charset="-18"/>
                <a:cs typeface="Republika"/>
              </a:rPr>
              <a:t>MINISTRSTVO ZA PRIMER</a:t>
            </a:r>
          </a:p>
        </p:txBody>
      </p:sp>
      <p:pic>
        <p:nvPicPr>
          <p:cNvPr id="6" name="Picture 9" descr="grb moder za 10 pt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8599" y="3240000"/>
            <a:ext cx="3312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71550" y="3240088"/>
            <a:ext cx="3313113" cy="2627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>
          <a:xfrm>
            <a:off x="1008063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0947F-943E-41A2-8D25-77F6593E4E68}" type="datetimeFigureOut">
              <a:rPr lang="sl-SI">
                <a:solidFill>
                  <a:srgbClr val="999999">
                    <a:tint val="75000"/>
                  </a:srgbClr>
                </a:solidFill>
              </a:rPr>
              <a:pPr>
                <a:defRPr/>
              </a:pPr>
              <a:t>19.10.2017</a:t>
            </a:fld>
            <a:endParaRPr lang="sl-SI" dirty="0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F5B3F-F1C5-4B7F-B183-4520AEEB06BF}" type="slidenum">
              <a:rPr lang="sl-SI">
                <a:solidFill>
                  <a:srgbClr val="99999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sl-SI">
              <a:solidFill>
                <a:srgbClr val="99999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3291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E38DA-93A7-4CE3-9F4E-E9704FFFBE19}" type="datetimeFigureOut">
              <a:rPr lang="sl-SI">
                <a:solidFill>
                  <a:srgbClr val="999999">
                    <a:tint val="75000"/>
                  </a:srgbClr>
                </a:solidFill>
              </a:rPr>
              <a:pPr>
                <a:defRPr/>
              </a:pPr>
              <a:t>19.10.2017</a:t>
            </a:fld>
            <a:endParaRPr lang="sl-SI" dirty="0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129B4-A47D-41AD-BA27-317DAEE1C685}" type="slidenum">
              <a:rPr lang="sl-SI">
                <a:solidFill>
                  <a:srgbClr val="99999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99999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18273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/>
          <p:cNvSpPr txBox="1"/>
          <p:nvPr/>
        </p:nvSpPr>
        <p:spPr>
          <a:xfrm>
            <a:off x="962025" y="708025"/>
            <a:ext cx="1204913" cy="2047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rgbClr val="000000"/>
                </a:solidFill>
                <a:latin typeface="Republika" pitchFamily="2" charset="-18"/>
                <a:cs typeface="Republika"/>
              </a:rPr>
              <a:t>REPUBLIKA SLOVENIJA</a:t>
            </a:r>
          </a:p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>
                <a:solidFill>
                  <a:srgbClr val="000000"/>
                </a:solidFill>
                <a:latin typeface="Republika" pitchFamily="2" charset="-18"/>
                <a:cs typeface="Republika"/>
              </a:rPr>
              <a:t>MINISTRSTVO ZA PRIMER</a:t>
            </a:r>
          </a:p>
        </p:txBody>
      </p:sp>
      <p:pic>
        <p:nvPicPr>
          <p:cNvPr id="4" name="Picture 9" descr="grb moder za 10 pt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1008063" y="6356350"/>
            <a:ext cx="19399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09380-A021-470D-A18F-FEF8B6659F24}" type="datetimeFigureOut">
              <a:rPr lang="sl-SI">
                <a:solidFill>
                  <a:srgbClr val="999999">
                    <a:tint val="75000"/>
                  </a:srgbClr>
                </a:solidFill>
              </a:rPr>
              <a:pPr>
                <a:defRPr/>
              </a:pPr>
              <a:t>19.10.2017</a:t>
            </a:fld>
            <a:endParaRPr lang="sl-SI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D4C72-77E8-4B14-BB06-6BA8F2B4404F}" type="slidenum">
              <a:rPr lang="sl-SI">
                <a:solidFill>
                  <a:srgbClr val="99999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sl-SI">
              <a:solidFill>
                <a:srgbClr val="99999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47759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999" y="1440000"/>
            <a:ext cx="7139407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7999" y="2880000"/>
            <a:ext cx="7139407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89F70-170C-4342-B81D-61D0A95E7228}" type="datetimeFigureOut">
              <a:rPr lang="sl-SI">
                <a:solidFill>
                  <a:srgbClr val="999999">
                    <a:tint val="75000"/>
                  </a:srgbClr>
                </a:solidFill>
              </a:rPr>
              <a:pPr>
                <a:defRPr/>
              </a:pPr>
              <a:t>19.10.2017</a:t>
            </a:fld>
            <a:endParaRPr lang="sl-SI" dirty="0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3F124-D62A-4974-B7B5-65097181B617}" type="slidenum">
              <a:rPr lang="sl-SI">
                <a:solidFill>
                  <a:srgbClr val="99999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99999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41560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971425" y="3240088"/>
            <a:ext cx="7201025" cy="2627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B6609-E477-43D8-9E80-B11119ECE688}" type="datetimeFigureOut">
              <a:rPr lang="sl-SI">
                <a:solidFill>
                  <a:srgbClr val="999999">
                    <a:tint val="75000"/>
                  </a:srgbClr>
                </a:solidFill>
              </a:rPr>
              <a:pPr>
                <a:defRPr/>
              </a:pPr>
              <a:t>19.10.2017</a:t>
            </a:fld>
            <a:endParaRPr lang="sl-SI" dirty="0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18D83-2BA1-465F-8D5D-DC79016882BC}" type="slidenum">
              <a:rPr lang="sl-SI">
                <a:solidFill>
                  <a:srgbClr val="99999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99999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169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999" y="1440000"/>
            <a:ext cx="7139407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7999" y="2880000"/>
            <a:ext cx="7139407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89F70-170C-4342-B81D-61D0A95E7228}" type="datetimeFigureOut">
              <a:rPr lang="sl-SI"/>
              <a:pPr>
                <a:defRPr/>
              </a:pPr>
              <a:t>19.10.2017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3F124-D62A-4974-B7B5-65097181B617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14340325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000" y="3240000"/>
            <a:ext cx="7200000" cy="2628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141BC-D43C-4D95-BA73-089070F01F26}" type="datetimeFigureOut">
              <a:rPr lang="sl-SI">
                <a:solidFill>
                  <a:srgbClr val="999999">
                    <a:tint val="75000"/>
                  </a:srgbClr>
                </a:solidFill>
              </a:rPr>
              <a:pPr>
                <a:defRPr/>
              </a:pPr>
              <a:t>19.10.2017</a:t>
            </a:fld>
            <a:endParaRPr lang="sl-SI" dirty="0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799AC-3B9F-4FD8-A000-69EDB1773495}" type="slidenum">
              <a:rPr lang="sl-SI">
                <a:solidFill>
                  <a:srgbClr val="99999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99999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0695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962025" y="708025"/>
            <a:ext cx="1204913" cy="2047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rgbClr val="000000"/>
                </a:solidFill>
                <a:latin typeface="Republika" pitchFamily="2" charset="-18"/>
                <a:cs typeface="Republika"/>
              </a:rPr>
              <a:t>REPUBLIKA SLOVENIJA</a:t>
            </a:r>
          </a:p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>
                <a:solidFill>
                  <a:srgbClr val="000000"/>
                </a:solidFill>
                <a:latin typeface="Republika" pitchFamily="2" charset="-18"/>
                <a:cs typeface="Republika"/>
              </a:rPr>
              <a:t>MINISTRSTVO ZA PRIMER</a:t>
            </a:r>
          </a:p>
        </p:txBody>
      </p:sp>
      <p:pic>
        <p:nvPicPr>
          <p:cNvPr id="6" name="Picture 9" descr="grb moder za 10 pt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971550" y="3240088"/>
            <a:ext cx="3313113" cy="26273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848225" y="3240088"/>
            <a:ext cx="3312000" cy="2627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>
          <a:xfrm>
            <a:off x="1008063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184FA-FD7B-4B9C-82A5-16B7B600C79A}" type="datetimeFigureOut">
              <a:rPr lang="sl-SI">
                <a:solidFill>
                  <a:srgbClr val="999999">
                    <a:tint val="75000"/>
                  </a:srgbClr>
                </a:solidFill>
              </a:rPr>
              <a:pPr>
                <a:defRPr/>
              </a:pPr>
              <a:t>19.10.2017</a:t>
            </a:fld>
            <a:endParaRPr lang="sl-SI" dirty="0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A4F26-CB56-4971-8CF5-E9A3D25DFACE}" type="slidenum">
              <a:rPr lang="sl-SI">
                <a:solidFill>
                  <a:srgbClr val="99999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sl-SI">
              <a:solidFill>
                <a:srgbClr val="99999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5256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962025" y="708025"/>
            <a:ext cx="1204913" cy="2047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rgbClr val="000000"/>
                </a:solidFill>
                <a:latin typeface="Republika" pitchFamily="2" charset="-18"/>
                <a:cs typeface="Republika"/>
              </a:rPr>
              <a:t>REPUBLIKA SLOVENIJA</a:t>
            </a:r>
          </a:p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>
                <a:solidFill>
                  <a:srgbClr val="000000"/>
                </a:solidFill>
                <a:latin typeface="Republika" pitchFamily="2" charset="-18"/>
                <a:cs typeface="Republika"/>
              </a:rPr>
              <a:t>MINISTRSTVO ZA PRIMER</a:t>
            </a:r>
          </a:p>
        </p:txBody>
      </p:sp>
      <p:pic>
        <p:nvPicPr>
          <p:cNvPr id="6" name="Picture 9" descr="grb moder za 10 pt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2000" y="3240000"/>
            <a:ext cx="3312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8599" y="3240000"/>
            <a:ext cx="3312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008063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C5AA0-B981-4132-983D-9B4F8D1796A2}" type="datetimeFigureOut">
              <a:rPr lang="sl-SI">
                <a:solidFill>
                  <a:srgbClr val="999999">
                    <a:tint val="75000"/>
                  </a:srgbClr>
                </a:solidFill>
              </a:rPr>
              <a:pPr>
                <a:defRPr/>
              </a:pPr>
              <a:t>19.10.2017</a:t>
            </a:fld>
            <a:endParaRPr lang="sl-SI" dirty="0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9E676-C6A8-447D-A212-7EF8BA74D218}" type="slidenum">
              <a:rPr lang="sl-SI">
                <a:solidFill>
                  <a:srgbClr val="99999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sl-SI">
              <a:solidFill>
                <a:srgbClr val="99999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92876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962025" y="708025"/>
            <a:ext cx="1204913" cy="2047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rgbClr val="000000"/>
                </a:solidFill>
                <a:latin typeface="Republika" pitchFamily="2" charset="-18"/>
                <a:cs typeface="Republika"/>
              </a:rPr>
              <a:t>REPUBLIKA SLOVENIJA</a:t>
            </a:r>
          </a:p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>
                <a:solidFill>
                  <a:srgbClr val="000000"/>
                </a:solidFill>
                <a:latin typeface="Republika" pitchFamily="2" charset="-18"/>
                <a:cs typeface="Republika"/>
              </a:rPr>
              <a:t>MINISTRSTVO ZA PRIMER</a:t>
            </a:r>
          </a:p>
        </p:txBody>
      </p:sp>
      <p:pic>
        <p:nvPicPr>
          <p:cNvPr id="6" name="Picture 9" descr="grb moder za 10 pt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8599" y="3240000"/>
            <a:ext cx="3312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71550" y="3240088"/>
            <a:ext cx="3313113" cy="2627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>
          <a:xfrm>
            <a:off x="1008063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0947F-943E-41A2-8D25-77F6593E4E68}" type="datetimeFigureOut">
              <a:rPr lang="sl-SI">
                <a:solidFill>
                  <a:srgbClr val="999999">
                    <a:tint val="75000"/>
                  </a:srgbClr>
                </a:solidFill>
              </a:rPr>
              <a:pPr>
                <a:defRPr/>
              </a:pPr>
              <a:t>19.10.2017</a:t>
            </a:fld>
            <a:endParaRPr lang="sl-SI" dirty="0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F5B3F-F1C5-4B7F-B183-4520AEEB06BF}" type="slidenum">
              <a:rPr lang="sl-SI">
                <a:solidFill>
                  <a:srgbClr val="99999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sl-SI">
              <a:solidFill>
                <a:srgbClr val="99999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61419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E38DA-93A7-4CE3-9F4E-E9704FFFBE19}" type="datetimeFigureOut">
              <a:rPr lang="sl-SI">
                <a:solidFill>
                  <a:srgbClr val="999999">
                    <a:tint val="75000"/>
                  </a:srgbClr>
                </a:solidFill>
              </a:rPr>
              <a:pPr>
                <a:defRPr/>
              </a:pPr>
              <a:t>19.10.2017</a:t>
            </a:fld>
            <a:endParaRPr lang="sl-SI" dirty="0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129B4-A47D-41AD-BA27-317DAEE1C685}" type="slidenum">
              <a:rPr lang="sl-SI">
                <a:solidFill>
                  <a:srgbClr val="99999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99999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9350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971425" y="3240088"/>
            <a:ext cx="7201025" cy="2627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B6609-E477-43D8-9E80-B11119ECE688}" type="datetimeFigureOut">
              <a:rPr lang="sl-SI"/>
              <a:pPr>
                <a:defRPr/>
              </a:pPr>
              <a:t>19.10.2017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18D83-2BA1-465F-8D5D-DC79016882BC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502563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000" y="3240000"/>
            <a:ext cx="7200000" cy="2628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141BC-D43C-4D95-BA73-089070F01F26}" type="datetimeFigureOut">
              <a:rPr lang="sl-SI"/>
              <a:pPr>
                <a:defRPr/>
              </a:pPr>
              <a:t>19.10.2017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799AC-3B9F-4FD8-A000-69EDB1773495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873431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962025" y="708025"/>
            <a:ext cx="1204913" cy="2047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REPUBLIKA SLOVENIJA</a:t>
            </a:r>
          </a:p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MINISTRSTVO ZA PRIMER</a:t>
            </a:r>
          </a:p>
        </p:txBody>
      </p:sp>
      <p:pic>
        <p:nvPicPr>
          <p:cNvPr id="6" name="Picture 9" descr="grb moder za 10 pt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971550" y="3240088"/>
            <a:ext cx="3313113" cy="26273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848225" y="3240088"/>
            <a:ext cx="3312000" cy="2627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>
          <a:xfrm>
            <a:off x="1008063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184FA-FD7B-4B9C-82A5-16B7B600C79A}" type="datetimeFigureOut">
              <a:rPr lang="sl-SI"/>
              <a:pPr>
                <a:defRPr/>
              </a:pPr>
              <a:t>19.10.2017</a:t>
            </a:fld>
            <a:endParaRPr lang="sl-SI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A4F26-CB56-4971-8CF5-E9A3D25DFAC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4292778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962025" y="708025"/>
            <a:ext cx="1204913" cy="2047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REPUBLIKA SLOVENIJA</a:t>
            </a:r>
          </a:p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MINISTRSTVO ZA PRIMER</a:t>
            </a:r>
          </a:p>
        </p:txBody>
      </p:sp>
      <p:pic>
        <p:nvPicPr>
          <p:cNvPr id="6" name="Picture 9" descr="grb moder za 10 pt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2000" y="3240000"/>
            <a:ext cx="3312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8599" y="3240000"/>
            <a:ext cx="3312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008063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C5AA0-B981-4132-983D-9B4F8D1796A2}" type="datetimeFigureOut">
              <a:rPr lang="sl-SI"/>
              <a:pPr>
                <a:defRPr/>
              </a:pPr>
              <a:t>19.10.2017</a:t>
            </a:fld>
            <a:endParaRPr lang="sl-SI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9E676-C6A8-447D-A212-7EF8BA74D21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519789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962025" y="708025"/>
            <a:ext cx="1204913" cy="2047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REPUBLIKA SLOVENIJA</a:t>
            </a:r>
          </a:p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MINISTRSTVO ZA PRIMER</a:t>
            </a:r>
          </a:p>
        </p:txBody>
      </p:sp>
      <p:pic>
        <p:nvPicPr>
          <p:cNvPr id="6" name="Picture 9" descr="grb moder za 10 pt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8599" y="3240000"/>
            <a:ext cx="3312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71550" y="3240088"/>
            <a:ext cx="3313113" cy="2627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>
          <a:xfrm>
            <a:off x="1008063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0947F-943E-41A2-8D25-77F6593E4E68}" type="datetimeFigureOut">
              <a:rPr lang="sl-SI"/>
              <a:pPr>
                <a:defRPr/>
              </a:pPr>
              <a:t>19.10.2017</a:t>
            </a:fld>
            <a:endParaRPr lang="sl-SI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F5B3F-F1C5-4B7F-B183-4520AEEB06B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654323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E38DA-93A7-4CE3-9F4E-E9704FFFBE19}" type="datetimeFigureOut">
              <a:rPr lang="sl-SI"/>
              <a:pPr>
                <a:defRPr/>
              </a:pPr>
              <a:t>19.10.2017</a:t>
            </a:fld>
            <a:endParaRPr lang="sl-SI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129B4-A47D-41AD-BA27-317DAEE1C685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968593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/>
          <p:cNvSpPr txBox="1"/>
          <p:nvPr/>
        </p:nvSpPr>
        <p:spPr>
          <a:xfrm>
            <a:off x="962025" y="708025"/>
            <a:ext cx="1204913" cy="2047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rgbClr val="000000"/>
                </a:solidFill>
                <a:latin typeface="Republika" pitchFamily="2" charset="-18"/>
                <a:cs typeface="Republika"/>
              </a:rPr>
              <a:t>REPUBLIKA SLOVENIJA</a:t>
            </a:r>
          </a:p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>
                <a:solidFill>
                  <a:srgbClr val="000000"/>
                </a:solidFill>
                <a:latin typeface="Republika" pitchFamily="2" charset="-18"/>
                <a:cs typeface="Republika"/>
              </a:rPr>
              <a:t>MINISTRSTVO ZA PRIMER</a:t>
            </a:r>
          </a:p>
        </p:txBody>
      </p:sp>
      <p:pic>
        <p:nvPicPr>
          <p:cNvPr id="4" name="Picture 9" descr="grb moder za 10 pt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1008063" y="6356350"/>
            <a:ext cx="19399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09380-A021-470D-A18F-FEF8B6659F24}" type="datetimeFigureOut">
              <a:rPr lang="sl-SI">
                <a:solidFill>
                  <a:srgbClr val="999999">
                    <a:tint val="75000"/>
                  </a:srgbClr>
                </a:solidFill>
              </a:rPr>
              <a:pPr>
                <a:defRPr/>
              </a:pPr>
              <a:t>19.10.2017</a:t>
            </a:fld>
            <a:endParaRPr lang="sl-SI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D4C72-77E8-4B14-BB06-6BA8F2B4404F}" type="slidenum">
              <a:rPr lang="sl-SI">
                <a:solidFill>
                  <a:srgbClr val="99999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sl-SI">
              <a:solidFill>
                <a:srgbClr val="99999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766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wmf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1.wmf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971550" y="1547813"/>
            <a:ext cx="72009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sl-SI" smtClean="0"/>
              <a:t>Click to edit Master title style</a:t>
            </a:r>
            <a:endParaRPr lang="sl-SI" altLang="sl-SI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71550" y="3240088"/>
            <a:ext cx="7200900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 smtClean="0"/>
              <a:t>Click to edit Master text styles</a:t>
            </a:r>
          </a:p>
          <a:p>
            <a:pPr lvl="1"/>
            <a:r>
              <a:rPr lang="en-US" altLang="sl-SI" smtClean="0"/>
              <a:t>Second level</a:t>
            </a:r>
          </a:p>
          <a:p>
            <a:pPr lvl="2"/>
            <a:r>
              <a:rPr lang="en-US" altLang="sl-SI" smtClean="0"/>
              <a:t>Third level</a:t>
            </a:r>
          </a:p>
          <a:p>
            <a:pPr lvl="3"/>
            <a:r>
              <a:rPr lang="en-US" altLang="sl-SI" smtClean="0"/>
              <a:t>Fourth level</a:t>
            </a:r>
          </a:p>
          <a:p>
            <a:pPr lvl="4"/>
            <a:r>
              <a:rPr lang="en-US" altLang="sl-SI" smtClean="0"/>
              <a:t>Fifth level</a:t>
            </a:r>
            <a:endParaRPr lang="sl-SI" altLang="sl-SI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550" y="6356350"/>
            <a:ext cx="1582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74F161-8DA8-441D-BA22-5D744F939D61}" type="datetimeFigureOut">
              <a:rPr lang="sl-SI"/>
              <a:pPr>
                <a:defRPr/>
              </a:pPr>
              <a:t>19.10.2017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6081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8D3D5A-6BEC-4470-93D2-4A65749CA84D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  <p:sp>
        <p:nvSpPr>
          <p:cNvPr id="9" name="TextBox 8"/>
          <p:cNvSpPr txBox="1"/>
          <p:nvPr/>
        </p:nvSpPr>
        <p:spPr>
          <a:xfrm>
            <a:off x="962025" y="708025"/>
            <a:ext cx="2162175" cy="2127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838"/>
              </a:lnSpc>
            </a:pPr>
            <a:r>
              <a:rPr lang="en-US" altLang="sl-SI" sz="700">
                <a:solidFill>
                  <a:schemeClr val="tx2"/>
                </a:solidFill>
                <a:latin typeface="Republika" pitchFamily="2" charset="-18"/>
              </a:rPr>
              <a:t>REPUBLIKA SLOVENIJA</a:t>
            </a:r>
          </a:p>
          <a:p>
            <a:pPr>
              <a:lnSpc>
                <a:spcPts val="838"/>
              </a:lnSpc>
            </a:pPr>
            <a:r>
              <a:rPr lang="en-US" altLang="sl-SI" sz="700" b="1">
                <a:solidFill>
                  <a:schemeClr val="tx2"/>
                </a:solidFill>
                <a:latin typeface="Republika" pitchFamily="2" charset="-18"/>
              </a:rPr>
              <a:t>MINISTRSTVO</a:t>
            </a:r>
            <a:r>
              <a:rPr lang="sl-SI" altLang="sl-SI" sz="700" b="1">
                <a:solidFill>
                  <a:schemeClr val="tx2"/>
                </a:solidFill>
                <a:latin typeface="Republika" pitchFamily="2" charset="-18"/>
              </a:rPr>
              <a:t> ZA</a:t>
            </a:r>
            <a:r>
              <a:rPr lang="en-US" altLang="sl-SI" sz="700" b="1">
                <a:solidFill>
                  <a:schemeClr val="tx2"/>
                </a:solidFill>
                <a:latin typeface="Republika" pitchFamily="2" charset="-18"/>
              </a:rPr>
              <a:t> </a:t>
            </a:r>
            <a:r>
              <a:rPr lang="sl-SI" altLang="sl-SI" sz="700" b="1">
                <a:solidFill>
                  <a:schemeClr val="tx2"/>
                </a:solidFill>
                <a:latin typeface="Republika" pitchFamily="2" charset="-18"/>
              </a:rPr>
              <a:t>OKOLJE IN PROSTOR</a:t>
            </a:r>
            <a:endParaRPr lang="en-US" altLang="sl-SI" sz="700" b="1">
              <a:solidFill>
                <a:schemeClr val="tx2"/>
              </a:solidFill>
              <a:latin typeface="Republika" pitchFamily="2" charset="-18"/>
            </a:endParaRPr>
          </a:p>
        </p:txBody>
      </p:sp>
      <p:pic>
        <p:nvPicPr>
          <p:cNvPr id="2056" name="Picture 9" descr="grb moder za 10 pt.wm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2" r:id="rId3"/>
    <p:sldLayoutId id="2147483673" r:id="rId4"/>
    <p:sldLayoutId id="2147483677" r:id="rId5"/>
    <p:sldLayoutId id="2147483678" r:id="rId6"/>
    <p:sldLayoutId id="2147483679" r:id="rId7"/>
    <p:sldLayoutId id="2147483674" r:id="rId8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971550" y="1547813"/>
            <a:ext cx="72009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sl-SI" smtClean="0"/>
              <a:t>Click to edit Master title style</a:t>
            </a:r>
            <a:endParaRPr lang="sl-SI" altLang="sl-SI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71550" y="3240088"/>
            <a:ext cx="7200900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 smtClean="0"/>
              <a:t>Click to edit Master text styles</a:t>
            </a:r>
          </a:p>
          <a:p>
            <a:pPr lvl="1"/>
            <a:r>
              <a:rPr lang="en-US" altLang="sl-SI" smtClean="0"/>
              <a:t>Second level</a:t>
            </a:r>
          </a:p>
          <a:p>
            <a:pPr lvl="2"/>
            <a:r>
              <a:rPr lang="en-US" altLang="sl-SI" smtClean="0"/>
              <a:t>Third level</a:t>
            </a:r>
          </a:p>
          <a:p>
            <a:pPr lvl="3"/>
            <a:r>
              <a:rPr lang="en-US" altLang="sl-SI" smtClean="0"/>
              <a:t>Fourth level</a:t>
            </a:r>
          </a:p>
          <a:p>
            <a:pPr lvl="4"/>
            <a:r>
              <a:rPr lang="en-US" altLang="sl-SI" smtClean="0"/>
              <a:t>Fifth level</a:t>
            </a:r>
            <a:endParaRPr lang="sl-SI" altLang="sl-SI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550" y="6356350"/>
            <a:ext cx="1582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74F161-8DA8-441D-BA22-5D744F939D61}" type="datetimeFigureOut">
              <a:rPr lang="sl-SI">
                <a:solidFill>
                  <a:srgbClr val="999999">
                    <a:tint val="75000"/>
                  </a:srgbClr>
                </a:solidFill>
              </a:rPr>
              <a:pPr>
                <a:defRPr/>
              </a:pPr>
              <a:t>19.10.2017</a:t>
            </a:fld>
            <a:endParaRPr lang="sl-SI" dirty="0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6081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8D3D5A-6BEC-4470-93D2-4A65749CA84D}" type="slidenum">
              <a:rPr lang="sl-SI">
                <a:solidFill>
                  <a:srgbClr val="99999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2025" y="708025"/>
            <a:ext cx="2162175" cy="2127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838"/>
              </a:lnSpc>
            </a:pPr>
            <a:r>
              <a:rPr lang="en-US" altLang="sl-SI" sz="700">
                <a:solidFill>
                  <a:srgbClr val="000000"/>
                </a:solidFill>
                <a:latin typeface="Republika" pitchFamily="2" charset="-18"/>
              </a:rPr>
              <a:t>REPUBLIKA SLOVENIJA</a:t>
            </a:r>
          </a:p>
          <a:p>
            <a:pPr>
              <a:lnSpc>
                <a:spcPts val="838"/>
              </a:lnSpc>
            </a:pPr>
            <a:r>
              <a:rPr lang="en-US" altLang="sl-SI" sz="700" b="1">
                <a:solidFill>
                  <a:srgbClr val="000000"/>
                </a:solidFill>
                <a:latin typeface="Republika" pitchFamily="2" charset="-18"/>
              </a:rPr>
              <a:t>MINISTRSTVO</a:t>
            </a:r>
            <a:r>
              <a:rPr lang="sl-SI" altLang="sl-SI" sz="700" b="1">
                <a:solidFill>
                  <a:srgbClr val="000000"/>
                </a:solidFill>
                <a:latin typeface="Republika" pitchFamily="2" charset="-18"/>
              </a:rPr>
              <a:t> ZA</a:t>
            </a:r>
            <a:r>
              <a:rPr lang="en-US" altLang="sl-SI" sz="700" b="1">
                <a:solidFill>
                  <a:srgbClr val="000000"/>
                </a:solidFill>
                <a:latin typeface="Republika" pitchFamily="2" charset="-18"/>
              </a:rPr>
              <a:t> </a:t>
            </a:r>
            <a:r>
              <a:rPr lang="sl-SI" altLang="sl-SI" sz="700" b="1">
                <a:solidFill>
                  <a:srgbClr val="000000"/>
                </a:solidFill>
                <a:latin typeface="Republika" pitchFamily="2" charset="-18"/>
              </a:rPr>
              <a:t>OKOLJE IN PROSTOR</a:t>
            </a:r>
            <a:endParaRPr lang="en-US" altLang="sl-SI" sz="700" b="1">
              <a:solidFill>
                <a:srgbClr val="000000"/>
              </a:solidFill>
              <a:latin typeface="Republika" pitchFamily="2" charset="-18"/>
            </a:endParaRPr>
          </a:p>
        </p:txBody>
      </p:sp>
      <p:pic>
        <p:nvPicPr>
          <p:cNvPr id="2056" name="Picture 9" descr="grb moder za 10 pt.wm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53618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971550" y="1547813"/>
            <a:ext cx="72009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sl-SI" smtClean="0"/>
              <a:t>Click to edit Master title style</a:t>
            </a:r>
            <a:endParaRPr lang="sl-SI" altLang="sl-SI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71550" y="3240088"/>
            <a:ext cx="7200900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 smtClean="0"/>
              <a:t>Click to edit Master text styles</a:t>
            </a:r>
          </a:p>
          <a:p>
            <a:pPr lvl="1"/>
            <a:r>
              <a:rPr lang="en-US" altLang="sl-SI" smtClean="0"/>
              <a:t>Second level</a:t>
            </a:r>
          </a:p>
          <a:p>
            <a:pPr lvl="2"/>
            <a:r>
              <a:rPr lang="en-US" altLang="sl-SI" smtClean="0"/>
              <a:t>Third level</a:t>
            </a:r>
          </a:p>
          <a:p>
            <a:pPr lvl="3"/>
            <a:r>
              <a:rPr lang="en-US" altLang="sl-SI" smtClean="0"/>
              <a:t>Fourth level</a:t>
            </a:r>
          </a:p>
          <a:p>
            <a:pPr lvl="4"/>
            <a:r>
              <a:rPr lang="en-US" altLang="sl-SI" smtClean="0"/>
              <a:t>Fifth level</a:t>
            </a:r>
            <a:endParaRPr lang="sl-SI" altLang="sl-SI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550" y="6356350"/>
            <a:ext cx="1582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74F161-8DA8-441D-BA22-5D744F939D61}" type="datetimeFigureOut">
              <a:rPr lang="sl-SI">
                <a:solidFill>
                  <a:srgbClr val="999999">
                    <a:tint val="75000"/>
                  </a:srgbClr>
                </a:solidFill>
              </a:rPr>
              <a:pPr>
                <a:defRPr/>
              </a:pPr>
              <a:t>19.10.2017</a:t>
            </a:fld>
            <a:endParaRPr lang="sl-SI" dirty="0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6081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8D3D5A-6BEC-4470-93D2-4A65749CA84D}" type="slidenum">
              <a:rPr lang="sl-SI">
                <a:solidFill>
                  <a:srgbClr val="99999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2025" y="708025"/>
            <a:ext cx="2162175" cy="2127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838"/>
              </a:lnSpc>
            </a:pPr>
            <a:r>
              <a:rPr lang="en-US" altLang="sl-SI" sz="700">
                <a:solidFill>
                  <a:srgbClr val="000000"/>
                </a:solidFill>
                <a:latin typeface="Republika" pitchFamily="2" charset="-18"/>
              </a:rPr>
              <a:t>REPUBLIKA SLOVENIJA</a:t>
            </a:r>
          </a:p>
          <a:p>
            <a:pPr>
              <a:lnSpc>
                <a:spcPts val="838"/>
              </a:lnSpc>
            </a:pPr>
            <a:r>
              <a:rPr lang="en-US" altLang="sl-SI" sz="700" b="1">
                <a:solidFill>
                  <a:srgbClr val="000000"/>
                </a:solidFill>
                <a:latin typeface="Republika" pitchFamily="2" charset="-18"/>
              </a:rPr>
              <a:t>MINISTRSTVO</a:t>
            </a:r>
            <a:r>
              <a:rPr lang="sl-SI" altLang="sl-SI" sz="700" b="1">
                <a:solidFill>
                  <a:srgbClr val="000000"/>
                </a:solidFill>
                <a:latin typeface="Republika" pitchFamily="2" charset="-18"/>
              </a:rPr>
              <a:t> ZA</a:t>
            </a:r>
            <a:r>
              <a:rPr lang="en-US" altLang="sl-SI" sz="700" b="1">
                <a:solidFill>
                  <a:srgbClr val="000000"/>
                </a:solidFill>
                <a:latin typeface="Republika" pitchFamily="2" charset="-18"/>
              </a:rPr>
              <a:t> </a:t>
            </a:r>
            <a:r>
              <a:rPr lang="sl-SI" altLang="sl-SI" sz="700" b="1">
                <a:solidFill>
                  <a:srgbClr val="000000"/>
                </a:solidFill>
                <a:latin typeface="Republika" pitchFamily="2" charset="-18"/>
              </a:rPr>
              <a:t>OKOLJE IN PROSTOR</a:t>
            </a:r>
            <a:endParaRPr lang="en-US" altLang="sl-SI" sz="700" b="1">
              <a:solidFill>
                <a:srgbClr val="000000"/>
              </a:solidFill>
              <a:latin typeface="Republika" pitchFamily="2" charset="-18"/>
            </a:endParaRPr>
          </a:p>
        </p:txBody>
      </p:sp>
      <p:pic>
        <p:nvPicPr>
          <p:cNvPr id="2056" name="Picture 9" descr="grb moder za 10 pt.wm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82488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19746" y="1731517"/>
            <a:ext cx="6771084" cy="3831818"/>
          </a:xfrm>
        </p:spPr>
        <p:txBody>
          <a:bodyPr/>
          <a:lstStyle/>
          <a:p>
            <a:pPr algn="ctr"/>
            <a:r>
              <a:rPr lang="sl-SI" sz="3600" b="1" dirty="0" smtClean="0">
                <a:solidFill>
                  <a:srgbClr val="0070C0"/>
                </a:solidFill>
              </a:rPr>
              <a:t> </a:t>
            </a:r>
            <a:r>
              <a:rPr lang="sl-SI" sz="3600" b="1" dirty="0">
                <a:solidFill>
                  <a:srgbClr val="0070C0"/>
                </a:solidFill>
              </a:rPr>
              <a:t>Uredba o obvezni občinski </a:t>
            </a:r>
            <a:r>
              <a:rPr lang="sl-SI" sz="3600" b="1" dirty="0" smtClean="0">
                <a:solidFill>
                  <a:srgbClr val="0070C0"/>
                </a:solidFill>
              </a:rPr>
              <a:t/>
            </a:r>
            <a:br>
              <a:rPr lang="sl-SI" sz="3600" b="1" dirty="0" smtClean="0">
                <a:solidFill>
                  <a:srgbClr val="0070C0"/>
                </a:solidFill>
              </a:rPr>
            </a:br>
            <a:r>
              <a:rPr lang="sl-SI" sz="3600" b="1" dirty="0" smtClean="0">
                <a:solidFill>
                  <a:srgbClr val="0070C0"/>
                </a:solidFill>
              </a:rPr>
              <a:t>gospodarski </a:t>
            </a:r>
            <a:r>
              <a:rPr lang="sl-SI" sz="3600" b="1" dirty="0">
                <a:solidFill>
                  <a:srgbClr val="0070C0"/>
                </a:solidFill>
              </a:rPr>
              <a:t>javni službi </a:t>
            </a:r>
            <a:r>
              <a:rPr lang="sl-SI" sz="3600" b="1" dirty="0" smtClean="0">
                <a:solidFill>
                  <a:srgbClr val="0070C0"/>
                </a:solidFill>
              </a:rPr>
              <a:t/>
            </a:r>
            <a:br>
              <a:rPr lang="sl-SI" sz="3600" b="1" dirty="0" smtClean="0">
                <a:solidFill>
                  <a:srgbClr val="0070C0"/>
                </a:solidFill>
              </a:rPr>
            </a:br>
            <a:r>
              <a:rPr lang="sl-SI" sz="3600" b="1" dirty="0" smtClean="0">
                <a:solidFill>
                  <a:srgbClr val="0070C0"/>
                </a:solidFill>
              </a:rPr>
              <a:t>zbiranja </a:t>
            </a:r>
            <a:r>
              <a:rPr lang="sl-SI" sz="3600" b="1" dirty="0">
                <a:solidFill>
                  <a:srgbClr val="0070C0"/>
                </a:solidFill>
              </a:rPr>
              <a:t>komunalnih odpadkov</a:t>
            </a:r>
            <a:r>
              <a:rPr lang="sl-SI" sz="3200" b="1" dirty="0" smtClean="0">
                <a:solidFill>
                  <a:srgbClr val="0070C0"/>
                </a:solidFill>
              </a:rPr>
              <a:t/>
            </a:r>
            <a:br>
              <a:rPr lang="sl-SI" sz="3200" b="1" dirty="0" smtClean="0">
                <a:solidFill>
                  <a:srgbClr val="0070C0"/>
                </a:solidFill>
              </a:rPr>
            </a:br>
            <a:r>
              <a:rPr lang="sl-SI" sz="3200" b="1" dirty="0">
                <a:solidFill>
                  <a:srgbClr val="0070C0"/>
                </a:solidFill>
              </a:rPr>
              <a:t/>
            </a:r>
            <a:br>
              <a:rPr lang="sl-SI" sz="3200" b="1" dirty="0">
                <a:solidFill>
                  <a:srgbClr val="0070C0"/>
                </a:solidFill>
              </a:rPr>
            </a:br>
            <a:r>
              <a:rPr lang="sl-SI" sz="3200" b="1" dirty="0" smtClean="0">
                <a:solidFill>
                  <a:srgbClr val="0070C0"/>
                </a:solidFill>
              </a:rPr>
              <a:t/>
            </a:r>
            <a:br>
              <a:rPr lang="sl-SI" sz="3200" b="1" dirty="0" smtClean="0">
                <a:solidFill>
                  <a:srgbClr val="0070C0"/>
                </a:solidFill>
              </a:rPr>
            </a:br>
            <a:r>
              <a:rPr lang="sl-SI" sz="3200" b="1" dirty="0">
                <a:solidFill>
                  <a:srgbClr val="0070C0"/>
                </a:solidFill>
              </a:rPr>
              <a:t/>
            </a:r>
            <a:br>
              <a:rPr lang="sl-SI" sz="3200" b="1" dirty="0">
                <a:solidFill>
                  <a:srgbClr val="0070C0"/>
                </a:solidFill>
              </a:rPr>
            </a:br>
            <a:r>
              <a:rPr lang="sl-SI" sz="2400" dirty="0"/>
              <a:t/>
            </a:r>
            <a:br>
              <a:rPr lang="sl-SI" sz="2400" dirty="0"/>
            </a:br>
            <a:endParaRPr lang="sl-SI" sz="2100" b="1" dirty="0">
              <a:solidFill>
                <a:srgbClr val="0070C0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" name="Podnaslov 2"/>
          <p:cNvSpPr txBox="1">
            <a:spLocks/>
          </p:cNvSpPr>
          <p:nvPr/>
        </p:nvSpPr>
        <p:spPr>
          <a:xfrm>
            <a:off x="1359725" y="4096987"/>
            <a:ext cx="6400800" cy="1752600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sl-SI" sz="32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kumimoji="0" lang="sl-SI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ag. Jana Miklavčič, Sektor za odpadke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sl-SI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Direktorat za okolje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Ministr</a:t>
            </a:r>
            <a:r>
              <a:rPr kumimoji="0" lang="sl-SI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stvo</a:t>
            </a:r>
            <a:r>
              <a:rPr kumimoji="0" lang="sl-SI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za okolje in prostor Republike Slovenije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endParaRPr kumimoji="0" lang="sl-SI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sl-SI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Moravske </a:t>
            </a:r>
            <a:r>
              <a:rPr kumimoji="0" lang="sl-SI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toplice, </a:t>
            </a:r>
            <a:r>
              <a:rPr kumimoji="0" lang="sl-SI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20.10.2017</a:t>
            </a:r>
            <a:endParaRPr kumimoji="0" lang="sl-SI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002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675" y="1743075"/>
            <a:ext cx="824865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457199" y="451263"/>
            <a:ext cx="7903029" cy="486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</a:pPr>
            <a:r>
              <a:rPr lang="sl-SI" sz="3500" b="1" dirty="0" smtClean="0">
                <a:solidFill>
                  <a:schemeClr val="accent3"/>
                </a:solidFill>
                <a:latin typeface="Calibri"/>
              </a:rPr>
              <a:t>Premične zbiralnice</a:t>
            </a:r>
            <a:endParaRPr kumimoji="0" lang="sl-SI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Ograda vsebine 2"/>
          <p:cNvSpPr txBox="1">
            <a:spLocks/>
          </p:cNvSpPr>
          <p:nvPr/>
        </p:nvSpPr>
        <p:spPr>
          <a:xfrm>
            <a:off x="1" y="938151"/>
            <a:ext cx="9144000" cy="4714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 fontAlgn="auto">
              <a:spcAft>
                <a:spcPts val="0"/>
              </a:spcAft>
              <a:buNone/>
            </a:pPr>
            <a:r>
              <a:rPr lang="sl-SI" sz="20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Izvajalec javne službe v premični zbiralnici zbira:</a:t>
            </a:r>
          </a:p>
          <a:p>
            <a:pPr marL="1257300" lvl="1" indent="-857250" fontAlgn="auto">
              <a:spcAft>
                <a:spcPts val="0"/>
              </a:spcAft>
              <a:buNone/>
            </a:pPr>
            <a:r>
              <a:rPr lang="sl-SI" sz="20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1. nevarne komunalne odpadke iz priloge 1, ki je sestavni del te uredbe,</a:t>
            </a:r>
          </a:p>
          <a:p>
            <a:pPr marL="1257300" lvl="1" indent="-857250" fontAlgn="auto">
              <a:spcAft>
                <a:spcPts val="0"/>
              </a:spcAft>
              <a:buNone/>
            </a:pPr>
            <a:r>
              <a:rPr lang="sl-SI" sz="20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2. nenevarne komunalne odpadke iz priloge 1 te uredbe in</a:t>
            </a:r>
          </a:p>
          <a:p>
            <a:pPr marL="1257300" lvl="1" indent="-857250" fontAlgn="auto">
              <a:spcAft>
                <a:spcPts val="0"/>
              </a:spcAft>
              <a:buNone/>
            </a:pPr>
            <a:r>
              <a:rPr lang="sl-SI" sz="20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3. zelo majhno OEEO v skladu s predpisom, ki ureja ravnanje z odpadno električno </a:t>
            </a:r>
            <a:r>
              <a:rPr lang="sl-SI" sz="20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in elektronsko </a:t>
            </a:r>
            <a:r>
              <a:rPr lang="sl-SI" sz="20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opremo.</a:t>
            </a:r>
          </a:p>
          <a:p>
            <a:pPr marL="1257300" lvl="1" indent="-857250"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sl-SI" sz="2000" b="1" dirty="0">
              <a:solidFill>
                <a:schemeClr val="tx2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400050" lvl="1" indent="0" fontAlgn="auto">
              <a:spcAft>
                <a:spcPts val="0"/>
              </a:spcAft>
              <a:buNone/>
            </a:pPr>
            <a:r>
              <a:rPr lang="sl-SI" sz="20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Premična zbiralnica je namenjena vsem izvirnim povzročiteljem komunalnih odpadkov.</a:t>
            </a:r>
          </a:p>
          <a:p>
            <a:pPr marL="1257300" lvl="1" indent="-857250"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l-SI" sz="20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v </a:t>
            </a:r>
            <a:r>
              <a:rPr lang="sl-SI" sz="20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naselju, ki ima 500 prebivalcev ali več, vsaj 1x letno</a:t>
            </a:r>
          </a:p>
          <a:p>
            <a:pPr marL="1257300" lvl="1" indent="-857250"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l-SI" sz="20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V naselju z gostoto prebivalstva 500 preb na km2, vsaj 2x letno</a:t>
            </a:r>
          </a:p>
          <a:p>
            <a:pPr marL="1257300" lvl="1" indent="-857250"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l-SI" sz="20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Obvestilo najmanj sedem dni na svoji spletni strani  in izvirnim povzročiteljem iz gospodinjstev o tem poslati pisno obvestilo. </a:t>
            </a:r>
          </a:p>
          <a:p>
            <a:pPr marL="1257300" lvl="1" indent="-857250"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l-SI" sz="20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Obvestilo mora vsebovati kraj, čas, tudi vrste, opis odpadkov in navodila za njihovo prepuščanje.</a:t>
            </a:r>
          </a:p>
          <a:p>
            <a:pPr marL="1257300" lvl="1" indent="-857250"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l-SI" sz="20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Postanek najmanj 60 minut (za vse prebivalce občine)</a:t>
            </a:r>
          </a:p>
          <a:p>
            <a:pPr marL="1257300" lvl="1" indent="-857250"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l-SI" sz="20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prevzem odpadkov oseba</a:t>
            </a:r>
            <a:r>
              <a:rPr lang="sl-SI" sz="20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, ki je usposobljena po programu izobraževanja o nevarnih lastnostih odpadkov in ravnanju z nevarnimi </a:t>
            </a:r>
            <a:r>
              <a:rPr lang="sl-SI" sz="20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odpadki</a:t>
            </a:r>
            <a:endParaRPr lang="sl-SI" sz="2000" b="1" dirty="0">
              <a:solidFill>
                <a:schemeClr val="tx2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37483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457199" y="938151"/>
            <a:ext cx="7903029" cy="486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</a:pPr>
            <a:r>
              <a:rPr lang="sl-SI" sz="3500" b="1" dirty="0" smtClean="0">
                <a:solidFill>
                  <a:schemeClr val="accent3"/>
                </a:solidFill>
                <a:latin typeface="Calibri"/>
              </a:rPr>
              <a:t>Javne prireditve</a:t>
            </a:r>
            <a:endParaRPr kumimoji="0" lang="sl-SI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Ograda vsebine 2"/>
          <p:cNvSpPr txBox="1">
            <a:spLocks/>
          </p:cNvSpPr>
          <p:nvPr/>
        </p:nvSpPr>
        <p:spPr>
          <a:xfrm>
            <a:off x="332509" y="1460666"/>
            <a:ext cx="8383979" cy="4714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 fontAlgn="auto">
              <a:spcAft>
                <a:spcPts val="0"/>
              </a:spcAft>
              <a:buNone/>
            </a:pPr>
            <a:r>
              <a:rPr lang="sl-SI" sz="20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več kot 1.000 udeležencev, na kraju prireditve zagotoviti zabojnike za vsaj:</a:t>
            </a:r>
          </a:p>
          <a:p>
            <a:pPr marL="400050" lvl="1" indent="0" fontAlgn="auto">
              <a:spcAft>
                <a:spcPts val="0"/>
              </a:spcAft>
              <a:buNone/>
            </a:pPr>
            <a:r>
              <a:rPr lang="sl-SI" sz="20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1. odpadni papir in karton, vključno z odpadno embalažo iz papirja in kartona,</a:t>
            </a:r>
          </a:p>
          <a:p>
            <a:pPr marL="400050" lvl="1" indent="0" fontAlgn="auto">
              <a:spcAft>
                <a:spcPts val="0"/>
              </a:spcAft>
              <a:buNone/>
            </a:pPr>
            <a:r>
              <a:rPr lang="sl-SI" sz="20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2. odpadno embalažo iz stekla,</a:t>
            </a:r>
          </a:p>
          <a:p>
            <a:pPr marL="400050" lvl="1" indent="0" fontAlgn="auto">
              <a:spcAft>
                <a:spcPts val="0"/>
              </a:spcAft>
              <a:buNone/>
            </a:pPr>
            <a:r>
              <a:rPr lang="sl-SI" sz="20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3. odpadno embalažo iz plastike, kovin in sestavljenih materialov,</a:t>
            </a:r>
          </a:p>
          <a:p>
            <a:pPr marL="400050" lvl="1" indent="0" fontAlgn="auto">
              <a:spcAft>
                <a:spcPts val="0"/>
              </a:spcAft>
              <a:buNone/>
            </a:pPr>
            <a:r>
              <a:rPr lang="sl-SI" sz="20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4. mešane komunalne odpadke ter</a:t>
            </a:r>
          </a:p>
          <a:p>
            <a:pPr marL="400050" lvl="1" indent="0" fontAlgn="auto">
              <a:spcAft>
                <a:spcPts val="0"/>
              </a:spcAft>
              <a:buNone/>
            </a:pPr>
            <a:r>
              <a:rPr lang="sl-SI" sz="20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5. biološke odpadke.</a:t>
            </a:r>
          </a:p>
          <a:p>
            <a:pPr marL="400050" lvl="1" indent="0" fontAlgn="auto">
              <a:spcAft>
                <a:spcPts val="0"/>
              </a:spcAft>
              <a:buNone/>
            </a:pPr>
            <a:r>
              <a:rPr lang="sl-SI" sz="20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(2) Stroške ravnanja z odpadki, nastalimi na javni prireditvi, vključno z najemom, postavitvijo in uporabo zabojnikov ali vreč iz prejšnjega odstavka, nosi organizator.</a:t>
            </a:r>
          </a:p>
          <a:p>
            <a:pPr marL="400050" lvl="1" indent="0" fontAlgn="auto">
              <a:spcAft>
                <a:spcPts val="0"/>
              </a:spcAft>
              <a:buNone/>
            </a:pPr>
            <a:r>
              <a:rPr lang="sl-SI" sz="20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(3) Izvajalec javne službe prevzame odpadke iz prvega odstavka tega člena na mestu javne prireditve.</a:t>
            </a:r>
          </a:p>
          <a:p>
            <a:pPr marL="400050" lvl="1" indent="0" fontAlgn="auto">
              <a:spcAft>
                <a:spcPts val="0"/>
              </a:spcAft>
              <a:buNone/>
            </a:pPr>
            <a:r>
              <a:rPr lang="sl-SI" sz="20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ponudnik obrokov na javni prireditvi mora za svoje biološke razgradljive kuhinjske odpadke, ki tam nastanejo, kot povzročitelj odpadkov iz gostinstva zagotoviti ravnanje v skladu s predpisom, ki ureja ravnanje z biološko razgradljivimi kuhinjskimi odpadki in zelenim vrtnim odpadom.</a:t>
            </a:r>
          </a:p>
        </p:txBody>
      </p:sp>
    </p:spTree>
    <p:extLst>
      <p:ext uri="{BB962C8B-B14F-4D97-AF65-F5344CB8AC3E}">
        <p14:creationId xmlns:p14="http://schemas.microsoft.com/office/powerpoint/2010/main" xmlns="" val="142029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457199" y="694707"/>
            <a:ext cx="7903029" cy="486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</a:pPr>
            <a:r>
              <a:rPr lang="sl-SI" sz="3500" b="1" dirty="0" smtClean="0">
                <a:solidFill>
                  <a:schemeClr val="accent3"/>
                </a:solidFill>
                <a:latin typeface="Calibri"/>
              </a:rPr>
              <a:t>ZBIRNI CENTER 1/3</a:t>
            </a:r>
            <a:endParaRPr kumimoji="0" lang="sl-SI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Ograda vsebine 2"/>
          <p:cNvSpPr txBox="1">
            <a:spLocks/>
          </p:cNvSpPr>
          <p:nvPr/>
        </p:nvSpPr>
        <p:spPr>
          <a:xfrm>
            <a:off x="332509" y="1181595"/>
            <a:ext cx="8383979" cy="4714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 fontAlgn="auto">
              <a:spcAft>
                <a:spcPts val="0"/>
              </a:spcAft>
              <a:buNone/>
            </a:pPr>
            <a:r>
              <a:rPr lang="sl-SI" sz="20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1) Izvajalec javne službe v zbirnem centru zbira:</a:t>
            </a:r>
          </a:p>
          <a:p>
            <a:pPr marL="400050" lvl="1" indent="0" fontAlgn="auto">
              <a:spcAft>
                <a:spcPts val="0"/>
              </a:spcAft>
              <a:buNone/>
            </a:pPr>
            <a:r>
              <a:rPr lang="sl-SI" sz="20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1. nevarne komunalne odpadke,</a:t>
            </a:r>
          </a:p>
          <a:p>
            <a:pPr marL="400050" lvl="1" indent="0" fontAlgn="auto">
              <a:spcAft>
                <a:spcPts val="0"/>
              </a:spcAft>
              <a:buNone/>
            </a:pPr>
            <a:r>
              <a:rPr lang="sl-SI" sz="20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2. nenevarne komunalne odpadke,</a:t>
            </a:r>
          </a:p>
          <a:p>
            <a:pPr marL="400050" lvl="1" indent="0" fontAlgn="auto">
              <a:spcAft>
                <a:spcPts val="0"/>
              </a:spcAft>
              <a:buNone/>
            </a:pPr>
            <a:r>
              <a:rPr lang="sl-SI" sz="20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3. OEEO v skladu s predpisom, ki ureja ravnanje z odpadno električno in elektronsko opremo,</a:t>
            </a:r>
          </a:p>
          <a:p>
            <a:pPr marL="400050" lvl="1" indent="0" fontAlgn="auto">
              <a:spcAft>
                <a:spcPts val="0"/>
              </a:spcAft>
              <a:buNone/>
            </a:pPr>
            <a:r>
              <a:rPr lang="sl-SI" sz="20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4. kosovne odpadke in</a:t>
            </a:r>
          </a:p>
          <a:p>
            <a:pPr marL="400050" lvl="1" indent="0" fontAlgn="auto">
              <a:spcAft>
                <a:spcPts val="0"/>
              </a:spcAft>
              <a:buNone/>
            </a:pPr>
            <a:r>
              <a:rPr lang="sl-SI" sz="20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5. izrabljene gume v skladu s predpisom, ki ureja ravnanje z izrabljenimi gumami.</a:t>
            </a:r>
          </a:p>
          <a:p>
            <a:pPr marL="400050" lvl="1" indent="0" fontAlgn="auto">
              <a:spcAft>
                <a:spcPts val="0"/>
              </a:spcAft>
              <a:buNone/>
            </a:pPr>
            <a:endParaRPr lang="sl-SI" sz="2000" b="1" dirty="0">
              <a:solidFill>
                <a:schemeClr val="tx2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400050" lvl="1" indent="0" fontAlgn="auto">
              <a:spcAft>
                <a:spcPts val="0"/>
              </a:spcAft>
              <a:buNone/>
            </a:pPr>
            <a:r>
              <a:rPr lang="sl-SI" sz="20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Zbirni center je namenjen za prepuščanje odpadkov vsem izvirnim povzročiteljem komunalnih odpadkov</a:t>
            </a:r>
            <a:r>
              <a:rPr lang="sl-SI" sz="20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.</a:t>
            </a:r>
          </a:p>
          <a:p>
            <a:pPr marL="400050" lvl="1" indent="0" fontAlgn="auto">
              <a:spcAft>
                <a:spcPts val="0"/>
              </a:spcAft>
              <a:buNone/>
            </a:pPr>
            <a:endParaRPr lang="sl-SI" sz="2000" b="1" dirty="0">
              <a:solidFill>
                <a:schemeClr val="tx2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400050" lvl="1" indent="0" fontAlgn="auto">
              <a:spcAft>
                <a:spcPts val="0"/>
              </a:spcAft>
              <a:buNone/>
            </a:pPr>
            <a:r>
              <a:rPr lang="sl-SI" sz="20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LAHKO je zbirni center namenjen tudi za prepuščanje odpadne embalaže, ki ni komunalni odpadek, ki nastaja pri opravljanju trgovinske ali storitvene dejavnosti, tistim izvirnim povzročiteljem teh odpadkov, ki se o tem dogovorijo z izvajalcem javne službe.</a:t>
            </a:r>
          </a:p>
        </p:txBody>
      </p:sp>
    </p:spTree>
    <p:extLst>
      <p:ext uri="{BB962C8B-B14F-4D97-AF65-F5344CB8AC3E}">
        <p14:creationId xmlns:p14="http://schemas.microsoft.com/office/powerpoint/2010/main" xmlns="" val="61713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457199" y="938151"/>
            <a:ext cx="7903029" cy="486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</a:pPr>
            <a:r>
              <a:rPr lang="sl-SI" sz="3500" b="1" dirty="0" smtClean="0">
                <a:solidFill>
                  <a:schemeClr val="accent3"/>
                </a:solidFill>
                <a:latin typeface="Calibri"/>
              </a:rPr>
              <a:t>ZBIRNI CENTER 2/3</a:t>
            </a:r>
            <a:endParaRPr kumimoji="0" lang="sl-SI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Ograda vsebine 2"/>
          <p:cNvSpPr txBox="1">
            <a:spLocks/>
          </p:cNvSpPr>
          <p:nvPr/>
        </p:nvSpPr>
        <p:spPr>
          <a:xfrm>
            <a:off x="332509" y="1460666"/>
            <a:ext cx="8383979" cy="4714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 algn="just" fontAlgn="auto">
              <a:spcAft>
                <a:spcPts val="0"/>
              </a:spcAft>
              <a:buNone/>
            </a:pPr>
            <a:r>
              <a:rPr lang="sl-SI" sz="20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Na območju vsake občine mora biti za izvajanje javne službe zbiranja en zbirni center.</a:t>
            </a:r>
          </a:p>
          <a:p>
            <a:pPr marL="400050" lvl="1" indent="0" algn="just" fontAlgn="auto">
              <a:spcAft>
                <a:spcPts val="0"/>
              </a:spcAft>
              <a:buNone/>
            </a:pPr>
            <a:endParaRPr lang="sl-SI" sz="2000" b="1" dirty="0">
              <a:solidFill>
                <a:schemeClr val="tx2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400050" lvl="1" indent="0" algn="just" fontAlgn="auto">
              <a:spcAft>
                <a:spcPts val="0"/>
              </a:spcAft>
              <a:buNone/>
            </a:pPr>
            <a:r>
              <a:rPr lang="sl-SI" sz="20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Zbirnega </a:t>
            </a:r>
            <a:r>
              <a:rPr lang="sl-SI" sz="20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centra ni treba urediti na območju občine, ki ima manj kot 3.000 prebivalcev </a:t>
            </a:r>
            <a:r>
              <a:rPr lang="sl-SI" sz="2000" b="1" dirty="0">
                <a:solidFill>
                  <a:srgbClr val="FF0000"/>
                </a:solidFill>
                <a:latin typeface="Arial Narrow" panose="020B0606020202030204" pitchFamily="34" charset="0"/>
                <a:cs typeface="Arial" pitchFamily="34" charset="0"/>
              </a:rPr>
              <a:t>ALI </a:t>
            </a:r>
            <a:r>
              <a:rPr lang="sl-SI" sz="20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če je v okviru javne službe zbiranja zagotovljeno, da lahko izvirni povzročitelji komunalnih odpadkov prepuščajo komunalne odpadke v zbirnem centru na območju druge občine ter</a:t>
            </a:r>
          </a:p>
          <a:p>
            <a:pPr marL="400050" lvl="1" indent="0" algn="just" fontAlgn="auto">
              <a:spcAft>
                <a:spcPts val="0"/>
              </a:spcAft>
            </a:pPr>
            <a:r>
              <a:rPr lang="sl-SI" sz="20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 javno </a:t>
            </a:r>
            <a:r>
              <a:rPr lang="sl-SI" sz="20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službo zbiranja v obeh občinah izvaja isti izvajalec javne službe in</a:t>
            </a:r>
          </a:p>
          <a:p>
            <a:pPr marL="400050" lvl="1" indent="0" algn="just" fontAlgn="auto">
              <a:spcAft>
                <a:spcPts val="0"/>
              </a:spcAft>
            </a:pPr>
            <a:r>
              <a:rPr lang="sl-SI" sz="20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 se </a:t>
            </a:r>
            <a:r>
              <a:rPr lang="sl-SI" sz="20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občini dogovorita o skupni uporabi tega zbirnega centra ali je ta zbirni </a:t>
            </a:r>
            <a:r>
              <a:rPr lang="sl-SI" sz="20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	center </a:t>
            </a:r>
            <a:r>
              <a:rPr lang="sl-SI" sz="20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skupna infrastruktura lokalnega pomena obeh občin.</a:t>
            </a:r>
          </a:p>
          <a:p>
            <a:pPr marL="400050" lvl="1" indent="0" algn="just" fontAlgn="auto">
              <a:spcAft>
                <a:spcPts val="0"/>
              </a:spcAft>
              <a:buNone/>
            </a:pPr>
            <a:r>
              <a:rPr lang="sl-SI" sz="20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Za </a:t>
            </a:r>
            <a:r>
              <a:rPr lang="sl-SI" sz="20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vsako naselje z več kot 20.000 prebivalci je potrebno urediti en zbirni center, za naselje z več kot 100.000 prebivalci pa enega na vsakih 80.000 prebivalcev.</a:t>
            </a:r>
          </a:p>
          <a:p>
            <a:pPr marL="400050" lvl="1" indent="0" algn="just" fontAlgn="auto">
              <a:spcAft>
                <a:spcPts val="0"/>
              </a:spcAft>
              <a:buNone/>
            </a:pPr>
            <a:r>
              <a:rPr lang="sl-SI" sz="20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Prevzem odpadkov v ZC najmanj 30 ur na teden, od tega najmanj 10 ur po 15. uri in najmanj dve soboti na mesec po štiri ure.</a:t>
            </a:r>
          </a:p>
        </p:txBody>
      </p:sp>
    </p:spTree>
    <p:extLst>
      <p:ext uri="{BB962C8B-B14F-4D97-AF65-F5344CB8AC3E}">
        <p14:creationId xmlns:p14="http://schemas.microsoft.com/office/powerpoint/2010/main" xmlns="" val="173296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0"/>
            <a:ext cx="885825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457198" y="564079"/>
            <a:ext cx="7903029" cy="4868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</a:pPr>
            <a:r>
              <a:rPr lang="sl-SI" sz="3200" b="1" dirty="0" smtClean="0">
                <a:solidFill>
                  <a:schemeClr val="accent3"/>
                </a:solidFill>
                <a:latin typeface="Calibri"/>
              </a:rPr>
              <a:t>ZBIRNI CENTER 3/3</a:t>
            </a:r>
            <a:endParaRPr kumimoji="0" lang="sl-SI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Ograda vsebine 2"/>
          <p:cNvSpPr txBox="1">
            <a:spLocks/>
          </p:cNvSpPr>
          <p:nvPr/>
        </p:nvSpPr>
        <p:spPr>
          <a:xfrm>
            <a:off x="332508" y="1050967"/>
            <a:ext cx="8609611" cy="55635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 algn="just" fontAlgn="auto">
              <a:spcAft>
                <a:spcPts val="0"/>
              </a:spcAft>
              <a:buNone/>
            </a:pPr>
            <a:r>
              <a:rPr lang="sl-SI" sz="16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Infrastruktura </a:t>
            </a:r>
            <a:r>
              <a:rPr lang="sl-SI" sz="16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lokalnega pomena vpisan v kataster gospodarske infrastrukture v skladu s predpisi o urejanju prostora.</a:t>
            </a:r>
          </a:p>
          <a:p>
            <a:pPr marL="400050" lvl="1" indent="0" algn="just" fontAlgn="auto">
              <a:spcAft>
                <a:spcPts val="0"/>
              </a:spcAft>
              <a:buNone/>
            </a:pPr>
            <a:r>
              <a:rPr lang="sl-SI" sz="16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Zbirni center upravlja izvajalec javne službe.</a:t>
            </a:r>
          </a:p>
          <a:p>
            <a:pPr marL="400050" lvl="1" indent="0" algn="just" fontAlgn="auto">
              <a:spcAft>
                <a:spcPts val="0"/>
              </a:spcAft>
              <a:buNone/>
            </a:pPr>
            <a:r>
              <a:rPr lang="sl-SI" sz="16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Zbirni center mora biti načrtovan, zgrajen, urejen in opremljen v skladu z zahtevami iz priloge 3, ki je sestavni del te uredbe, za:</a:t>
            </a:r>
          </a:p>
          <a:p>
            <a:pPr marL="400050" lvl="1" indent="0" algn="just" fontAlgn="auto">
              <a:spcAft>
                <a:spcPts val="0"/>
              </a:spcAft>
              <a:buNone/>
            </a:pPr>
            <a:r>
              <a:rPr lang="sl-SI" sz="16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1. prevzem,</a:t>
            </a:r>
          </a:p>
          <a:p>
            <a:pPr marL="400050" lvl="1" indent="0" algn="just" fontAlgn="auto">
              <a:spcAft>
                <a:spcPts val="0"/>
              </a:spcAft>
              <a:buNone/>
            </a:pPr>
            <a:r>
              <a:rPr lang="sl-SI" sz="16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3. tehtanje</a:t>
            </a:r>
          </a:p>
          <a:p>
            <a:pPr marL="400050" lvl="1" indent="0" algn="just" fontAlgn="auto">
              <a:spcAft>
                <a:spcPts val="0"/>
              </a:spcAft>
              <a:buNone/>
            </a:pPr>
            <a:r>
              <a:rPr lang="sl-SI" sz="16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4. predhodno razvrščanje in predhodno skladiščenje prevzetih odpadkov.</a:t>
            </a:r>
          </a:p>
          <a:p>
            <a:pPr marL="400050" lvl="1" indent="0" algn="just" fontAlgn="auto">
              <a:spcAft>
                <a:spcPts val="0"/>
              </a:spcAft>
              <a:buNone/>
            </a:pPr>
            <a:r>
              <a:rPr lang="sl-SI" sz="1600" b="1" dirty="0">
                <a:solidFill>
                  <a:srgbClr val="0070C0"/>
                </a:solidFill>
                <a:latin typeface="Arial Narrow" panose="020B0606020202030204" pitchFamily="34" charset="0"/>
                <a:cs typeface="Arial" pitchFamily="34" charset="0"/>
              </a:rPr>
              <a:t>(4) tehtanje je lahko tudi v drugem zbirnem centru, ki ga kot izvajalec javne službe upravlja na geografsko zaokroženem območju, ali pred oddajo odpadkov v nadaljnje ravnanje izjema.</a:t>
            </a:r>
          </a:p>
          <a:p>
            <a:pPr marL="400050" lvl="1" indent="0" algn="just" fontAlgn="auto">
              <a:spcAft>
                <a:spcPts val="0"/>
              </a:spcAft>
              <a:buNone/>
            </a:pPr>
            <a:r>
              <a:rPr lang="sl-SI" sz="16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(6) V zbirnem centru mora nevarne komunalne in kosovne odpadke od uporabnikov prevzemati oseba, ki je usposobljena </a:t>
            </a:r>
            <a:r>
              <a:rPr lang="sl-SI" sz="1600" b="1" u="sng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po programu izobraževanja o nevarnih lastnostih odpadkov in ravnanju z nevarnimi odpadki </a:t>
            </a:r>
            <a:r>
              <a:rPr lang="sl-SI" sz="16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iz predpisa, ki ureja odpadke.</a:t>
            </a:r>
          </a:p>
          <a:p>
            <a:pPr marL="400050" lvl="1" indent="0" algn="just" fontAlgn="auto">
              <a:spcAft>
                <a:spcPts val="0"/>
              </a:spcAft>
              <a:buNone/>
            </a:pPr>
            <a:r>
              <a:rPr lang="sl-SI" sz="1600" b="1" dirty="0">
                <a:solidFill>
                  <a:srgbClr val="0070C0"/>
                </a:solidFill>
                <a:latin typeface="Arial Narrow" panose="020B0606020202030204" pitchFamily="34" charset="0"/>
                <a:cs typeface="Arial" pitchFamily="34" charset="0"/>
              </a:rPr>
              <a:t>Izvajalec javne službe mora stehtati vse odpadke, ki jih prevzame v zbirnem centru, in vse odpadke, ki jih odda v nadaljnje ravnanje. Do oddaje v nadaljnje ravnanje mora z njimi ravnati tako, da je mogoča njihova obdelava v skladu s hierarhijo ravnanja z odpadki.</a:t>
            </a:r>
          </a:p>
          <a:p>
            <a:pPr marL="400050" lvl="1" indent="0" algn="just" fontAlgn="auto">
              <a:spcAft>
                <a:spcPts val="0"/>
              </a:spcAft>
              <a:buNone/>
            </a:pPr>
            <a:r>
              <a:rPr lang="sl-SI" sz="1600" b="1" dirty="0">
                <a:solidFill>
                  <a:srgbClr val="00B050"/>
                </a:solidFill>
                <a:latin typeface="Arial Narrow" panose="020B0606020202030204" pitchFamily="34" charset="0"/>
                <a:cs typeface="Arial" pitchFamily="34" charset="0"/>
              </a:rPr>
              <a:t>Izvajalec javne službe mora v zbirnem centru omogočiti izvajalcu priprave za ponovno uporabo, da vsaj iz prevzetega odpadnega tekstila, oblačil in kosovnih odpadkov izloči odpadke, primerne za pripravo za ponovno uporabo, in mu jih oddati.</a:t>
            </a:r>
          </a:p>
          <a:p>
            <a:pPr marL="400050" lvl="1" indent="0" algn="just" fontAlgn="auto">
              <a:spcAft>
                <a:spcPts val="0"/>
              </a:spcAft>
              <a:buNone/>
            </a:pPr>
            <a:r>
              <a:rPr lang="sl-SI" sz="16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(9) Kosovne odpadke, ki jih odda v pripravo za ponovno uporabo, odda kot odpadke s številko odpadka 20 03 07.   </a:t>
            </a:r>
          </a:p>
        </p:txBody>
      </p:sp>
    </p:spTree>
    <p:extLst>
      <p:ext uri="{BB962C8B-B14F-4D97-AF65-F5344CB8AC3E}">
        <p14:creationId xmlns:p14="http://schemas.microsoft.com/office/powerpoint/2010/main" xmlns="" val="34104445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457199" y="694707"/>
            <a:ext cx="7903029" cy="486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</a:pPr>
            <a:r>
              <a:rPr lang="sl-SI" sz="3500" b="1" dirty="0" err="1" smtClean="0">
                <a:solidFill>
                  <a:schemeClr val="accent3"/>
                </a:solidFill>
                <a:latin typeface="Calibri"/>
              </a:rPr>
              <a:t>Sortirna</a:t>
            </a:r>
            <a:r>
              <a:rPr lang="sl-SI" sz="3500" b="1" dirty="0" smtClean="0">
                <a:solidFill>
                  <a:schemeClr val="accent3"/>
                </a:solidFill>
                <a:latin typeface="Calibri"/>
              </a:rPr>
              <a:t> analiza</a:t>
            </a:r>
            <a:endParaRPr kumimoji="0" lang="sl-SI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Ograda vsebine 2"/>
          <p:cNvSpPr txBox="1">
            <a:spLocks/>
          </p:cNvSpPr>
          <p:nvPr/>
        </p:nvSpPr>
        <p:spPr>
          <a:xfrm>
            <a:off x="332509" y="1181595"/>
            <a:ext cx="8597735" cy="522514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 algn="just" fontAlgn="auto">
              <a:spcAft>
                <a:spcPts val="0"/>
              </a:spcAft>
              <a:buNone/>
            </a:pPr>
            <a:r>
              <a:rPr lang="sl-SI" sz="72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zagotovi jo </a:t>
            </a:r>
            <a:r>
              <a:rPr lang="sl-SI" sz="72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IJS pred </a:t>
            </a:r>
            <a:r>
              <a:rPr lang="sl-SI" sz="72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oddajo mešanih komunalnih odpadkov v </a:t>
            </a:r>
            <a:r>
              <a:rPr lang="sl-SI" sz="72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obdelavo.</a:t>
            </a:r>
            <a:endParaRPr lang="sl-SI" sz="7200" b="1" dirty="0">
              <a:solidFill>
                <a:schemeClr val="tx2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400050" lvl="1" indent="0" algn="just" fontAlgn="auto">
              <a:spcAft>
                <a:spcPts val="0"/>
              </a:spcAft>
              <a:buNone/>
            </a:pPr>
            <a:r>
              <a:rPr lang="sl-SI" sz="72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Sortirno analizo in vzorčenje odpadkov za analizo izvede oseba s pridobljeno akreditacijo za vzorčenje odpadkov v skladu s standardom SIST EN ISO/IEC 17025.</a:t>
            </a:r>
          </a:p>
          <a:p>
            <a:pPr marL="400050" lvl="1" indent="0" algn="just" fontAlgn="auto">
              <a:spcAft>
                <a:spcPts val="0"/>
              </a:spcAft>
              <a:buNone/>
            </a:pPr>
            <a:r>
              <a:rPr lang="sl-SI" sz="72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Izvedba:</a:t>
            </a:r>
          </a:p>
          <a:p>
            <a:pPr marL="400050" lvl="1" indent="0" algn="just" fontAlgn="auto">
              <a:spcAft>
                <a:spcPts val="0"/>
              </a:spcAft>
              <a:buNone/>
            </a:pPr>
            <a:r>
              <a:rPr lang="sl-SI" sz="72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		1. naključni odvzem in priprava določenega števila vzorcev mešanih 	 	</a:t>
            </a:r>
            <a:r>
              <a:rPr lang="sl-SI" sz="72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	komunalnih </a:t>
            </a:r>
            <a:r>
              <a:rPr lang="sl-SI" sz="72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odpadkov,	(manj kot 2500 </a:t>
            </a:r>
            <a:r>
              <a:rPr lang="sl-SI" sz="7200" b="1" dirty="0" err="1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pre</a:t>
            </a:r>
            <a:r>
              <a:rPr lang="sl-SI" sz="72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, na vsakih 5000 preb, </a:t>
            </a:r>
            <a:r>
              <a:rPr lang="sl-SI" sz="72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			min </a:t>
            </a:r>
            <a:r>
              <a:rPr lang="sl-SI" sz="72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2, </a:t>
            </a:r>
            <a:r>
              <a:rPr lang="sl-SI" sz="7200" b="1" dirty="0" err="1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max</a:t>
            </a:r>
            <a:r>
              <a:rPr lang="sl-SI" sz="72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 12, obdobje – 240 dni/N, tehtanje, </a:t>
            </a:r>
            <a:r>
              <a:rPr lang="sl-SI" sz="7200" b="1" dirty="0" err="1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reprezent</a:t>
            </a:r>
            <a:r>
              <a:rPr lang="sl-SI" sz="72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 vzorec 300 kg </a:t>
            </a:r>
            <a:r>
              <a:rPr lang="sl-SI" sz="72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			metoda </a:t>
            </a:r>
            <a:r>
              <a:rPr lang="sl-SI" sz="72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deljenja, 23 frakcij)</a:t>
            </a:r>
          </a:p>
          <a:p>
            <a:pPr marL="400050" lvl="1" indent="0" algn="just" fontAlgn="auto">
              <a:spcAft>
                <a:spcPts val="0"/>
              </a:spcAft>
              <a:buNone/>
            </a:pPr>
            <a:r>
              <a:rPr lang="sl-SI" sz="72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		2. analiza sestave mešanih komunalnih odpadkov s sortiranjem in </a:t>
            </a:r>
            <a:r>
              <a:rPr lang="sl-SI" sz="72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			tehtanjem frakcij </a:t>
            </a:r>
            <a:r>
              <a:rPr lang="sl-SI" sz="72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iz vzorca,</a:t>
            </a:r>
          </a:p>
          <a:p>
            <a:pPr marL="400050" lvl="1" indent="0" algn="just" fontAlgn="auto">
              <a:spcAft>
                <a:spcPts val="0"/>
              </a:spcAft>
              <a:buNone/>
            </a:pPr>
            <a:r>
              <a:rPr lang="sl-SI" sz="72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		3. ocena najbolj verjetne sestave mešanih komunalnih odpadkov in</a:t>
            </a:r>
          </a:p>
          <a:p>
            <a:pPr marL="400050" lvl="1" indent="0" algn="just" fontAlgn="auto">
              <a:spcAft>
                <a:spcPts val="0"/>
              </a:spcAft>
              <a:buNone/>
            </a:pPr>
            <a:r>
              <a:rPr lang="sl-SI" sz="72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		4. izdelava poročila o </a:t>
            </a:r>
            <a:r>
              <a:rPr lang="sl-SI" sz="7200" b="1" dirty="0" err="1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sortirni</a:t>
            </a:r>
            <a:r>
              <a:rPr lang="sl-SI" sz="72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 analizi.</a:t>
            </a:r>
          </a:p>
          <a:p>
            <a:pPr marL="400050" lvl="1" indent="0" algn="just" fontAlgn="auto">
              <a:spcAft>
                <a:spcPts val="0"/>
              </a:spcAft>
              <a:buNone/>
            </a:pPr>
            <a:endParaRPr lang="sl-SI" sz="7200" b="1" dirty="0" smtClean="0">
              <a:solidFill>
                <a:schemeClr val="tx2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400050" lvl="1" indent="0" algn="just" fontAlgn="auto">
              <a:spcAft>
                <a:spcPts val="0"/>
              </a:spcAft>
              <a:buNone/>
            </a:pPr>
            <a:r>
              <a:rPr lang="sl-SI" sz="72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Poročilo </a:t>
            </a:r>
            <a:r>
              <a:rPr lang="sl-SI" sz="72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o </a:t>
            </a:r>
            <a:r>
              <a:rPr lang="sl-SI" sz="7200" b="1" dirty="0" err="1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sortirni</a:t>
            </a:r>
            <a:r>
              <a:rPr lang="sl-SI" sz="72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 analizi mora biti izdelano v elektronski ali pisni obliki na obrazcu iz priloge 5, ki je sestavni del te uredbe.  SPREMEMBA UREDBE, tehnična napaka</a:t>
            </a:r>
          </a:p>
          <a:p>
            <a:pPr marL="400050" lvl="1" indent="0" algn="just" fontAlgn="auto">
              <a:spcAft>
                <a:spcPts val="0"/>
              </a:spcAft>
              <a:buNone/>
            </a:pPr>
            <a:endParaRPr lang="sl-SI" sz="7200" b="1" dirty="0" smtClean="0">
              <a:solidFill>
                <a:schemeClr val="tx2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400050" lvl="1" indent="0" algn="just" fontAlgn="auto">
              <a:spcAft>
                <a:spcPts val="0"/>
              </a:spcAft>
              <a:buNone/>
            </a:pPr>
            <a:r>
              <a:rPr lang="sl-SI" sz="72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najpozneje </a:t>
            </a:r>
            <a:r>
              <a:rPr lang="sl-SI" sz="72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do 31. marca tekočega leta ministrstvu predložiti poročilo o </a:t>
            </a:r>
            <a:r>
              <a:rPr lang="sl-SI" sz="7200" b="1" dirty="0" err="1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sortirni</a:t>
            </a:r>
            <a:r>
              <a:rPr lang="sl-SI" sz="72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 analizi, opravljeni v preteklem koledarskem letu. Prvič za leto 2019…torej poročanje do 31.3.2020.</a:t>
            </a:r>
          </a:p>
          <a:p>
            <a:pPr marL="400050" lvl="1" indent="0" algn="just" fontAlgn="auto">
              <a:spcAft>
                <a:spcPts val="0"/>
              </a:spcAft>
              <a:buNone/>
            </a:pPr>
            <a:r>
              <a:rPr lang="sl-SI" sz="72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hraniti najmanj pet let</a:t>
            </a:r>
          </a:p>
          <a:p>
            <a:pPr marL="400050" lvl="1" indent="0" algn="just" fontAlgn="auto">
              <a:spcAft>
                <a:spcPts val="0"/>
              </a:spcAft>
              <a:buNone/>
            </a:pPr>
            <a:endParaRPr lang="sl-SI" sz="7200" b="1" dirty="0" smtClean="0">
              <a:solidFill>
                <a:schemeClr val="tx2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400050" lvl="1" indent="0" algn="just" fontAlgn="auto">
              <a:spcAft>
                <a:spcPts val="0"/>
              </a:spcAft>
              <a:buNone/>
            </a:pPr>
            <a:r>
              <a:rPr lang="sl-SI" sz="72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Izvajalec </a:t>
            </a:r>
            <a:r>
              <a:rPr lang="sl-SI" sz="72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javne službe, ki to službo opravlja za več občin, izvede sortirno analizo za vsako občino posebej.</a:t>
            </a:r>
          </a:p>
        </p:txBody>
      </p:sp>
    </p:spTree>
    <p:extLst>
      <p:ext uri="{BB962C8B-B14F-4D97-AF65-F5344CB8AC3E}">
        <p14:creationId xmlns:p14="http://schemas.microsoft.com/office/powerpoint/2010/main" xmlns="" val="11563544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5650" y="981285"/>
            <a:ext cx="6994567" cy="580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935222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4215" y="358096"/>
            <a:ext cx="3970143" cy="6410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823159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 bwMode="auto">
          <a:xfrm>
            <a:off x="349135" y="1301592"/>
            <a:ext cx="8223928" cy="369332"/>
          </a:xfrm>
          <a:ln>
            <a:headEnd/>
            <a:tailEnd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sl-SI" sz="2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Vsebina uredbe</a:t>
            </a:r>
            <a:endParaRPr lang="sl-SI" sz="24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Ograda besedila 1"/>
          <p:cNvSpPr>
            <a:spLocks noGrp="1"/>
          </p:cNvSpPr>
          <p:nvPr>
            <p:ph type="body" sz="quarter" idx="13"/>
          </p:nvPr>
        </p:nvSpPr>
        <p:spPr>
          <a:xfrm>
            <a:off x="349135" y="2268187"/>
            <a:ext cx="8223928" cy="3747902"/>
          </a:xfrm>
        </p:spPr>
        <p:txBody>
          <a:bodyPr/>
          <a:lstStyle/>
          <a:p>
            <a:pPr marL="857250" lvl="1" indent="-457200">
              <a:buFont typeface="+mj-lt"/>
              <a:buAutoNum type="arabicPeriod"/>
            </a:pPr>
            <a:r>
              <a:rPr lang="sl-SI" sz="2000" b="1" dirty="0">
                <a:solidFill>
                  <a:schemeClr val="tx2"/>
                </a:solidFill>
                <a:latin typeface="Arial Narrow" panose="020B0606020202030204" pitchFamily="34" charset="0"/>
              </a:rPr>
              <a:t>SPLOŠNE DOLOČBE</a:t>
            </a:r>
          </a:p>
          <a:p>
            <a:pPr marL="857250" lvl="1" indent="-457200">
              <a:buFont typeface="+mj-lt"/>
              <a:buAutoNum type="arabicPeriod"/>
            </a:pPr>
            <a:r>
              <a:rPr lang="sl-SI" sz="2000" b="1" dirty="0">
                <a:solidFill>
                  <a:schemeClr val="tx2"/>
                </a:solidFill>
                <a:latin typeface="Arial Narrow" panose="020B0606020202030204" pitchFamily="34" charset="0"/>
              </a:rPr>
              <a:t>DEJAVNOST JAVNE SLUŽBE ZBIRANJA IN VRSTE KOMUNALNIH ODPADKOV</a:t>
            </a:r>
          </a:p>
          <a:p>
            <a:pPr marL="857250" lvl="1" indent="-457200">
              <a:buFont typeface="+mj-lt"/>
              <a:buAutoNum type="arabicPeriod"/>
            </a:pPr>
            <a:r>
              <a:rPr lang="sl-SI" sz="2000" b="1" dirty="0">
                <a:solidFill>
                  <a:schemeClr val="tx2"/>
                </a:solidFill>
                <a:latin typeface="Arial Narrow" panose="020B0606020202030204" pitchFamily="34" charset="0"/>
              </a:rPr>
              <a:t>NALOGE, OSKRBOVALNI STANDARDI, TEHNIČNI, VZDRŽEVALNI, ORGANIZACIJSKI IN DRUGI UKREPI TER NORMATIVI</a:t>
            </a:r>
          </a:p>
          <a:p>
            <a:pPr marL="857250" lvl="1" indent="-457200">
              <a:buFont typeface="+mj-lt"/>
              <a:buAutoNum type="arabicPeriod"/>
            </a:pPr>
            <a:r>
              <a:rPr lang="sl-SI" sz="2000" b="1" dirty="0">
                <a:solidFill>
                  <a:schemeClr val="tx2"/>
                </a:solidFill>
                <a:latin typeface="Arial Narrow" panose="020B0606020202030204" pitchFamily="34" charset="0"/>
              </a:rPr>
              <a:t>NADZOR</a:t>
            </a:r>
          </a:p>
          <a:p>
            <a:pPr marL="857250" lvl="1" indent="-457200">
              <a:buFont typeface="+mj-lt"/>
              <a:buAutoNum type="arabicPeriod"/>
            </a:pPr>
            <a:r>
              <a:rPr lang="sl-SI" sz="2000" b="1" dirty="0">
                <a:solidFill>
                  <a:schemeClr val="tx2"/>
                </a:solidFill>
                <a:latin typeface="Arial Narrow" panose="020B0606020202030204" pitchFamily="34" charset="0"/>
              </a:rPr>
              <a:t>KAZENSKE DOLOČBE</a:t>
            </a:r>
          </a:p>
          <a:p>
            <a:pPr marL="857250" lvl="1" indent="-457200">
              <a:buFont typeface="+mj-lt"/>
              <a:buAutoNum type="arabicPeriod"/>
            </a:pPr>
            <a:r>
              <a:rPr lang="sl-SI" sz="2000" b="1" dirty="0">
                <a:solidFill>
                  <a:schemeClr val="tx2"/>
                </a:solidFill>
                <a:latin typeface="Arial Narrow" panose="020B0606020202030204" pitchFamily="34" charset="0"/>
              </a:rPr>
              <a:t>PREHODNE IN KONČNI  DOLOČBI</a:t>
            </a:r>
          </a:p>
        </p:txBody>
      </p:sp>
    </p:spTree>
    <p:extLst>
      <p:ext uri="{BB962C8B-B14F-4D97-AF65-F5344CB8AC3E}">
        <p14:creationId xmlns:p14="http://schemas.microsoft.com/office/powerpoint/2010/main" xmlns="" val="9955713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457199" y="938151"/>
            <a:ext cx="7903029" cy="486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</a:pPr>
            <a:r>
              <a:rPr lang="sl-SI" sz="3500" b="1" dirty="0">
                <a:solidFill>
                  <a:schemeClr val="accent3"/>
                </a:solidFill>
                <a:latin typeface="Calibri"/>
              </a:rPr>
              <a:t>Oddajanje odpadkov v nadaljnje ravnanje</a:t>
            </a:r>
            <a:endParaRPr kumimoji="0" lang="sl-SI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Ograda vsebine 2"/>
          <p:cNvSpPr txBox="1">
            <a:spLocks/>
          </p:cNvSpPr>
          <p:nvPr/>
        </p:nvSpPr>
        <p:spPr>
          <a:xfrm>
            <a:off x="332509" y="1460666"/>
            <a:ext cx="8383979" cy="52251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 algn="just" fontAlgn="auto">
              <a:spcAft>
                <a:spcPts val="0"/>
              </a:spcAft>
              <a:buNone/>
            </a:pPr>
            <a:r>
              <a:rPr lang="sl-SI" sz="20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Izvajalec javne službe mora zbrane odpadke oddati v nadaljnje ravnanje tako, da je za:</a:t>
            </a:r>
          </a:p>
          <a:p>
            <a:pPr marL="400050" lvl="1" indent="0" algn="just" fontAlgn="auto">
              <a:spcAft>
                <a:spcPts val="0"/>
              </a:spcAft>
            </a:pPr>
            <a:r>
              <a:rPr lang="sl-SI" sz="20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 odpadke</a:t>
            </a:r>
            <a:r>
              <a:rPr lang="sl-SI" sz="20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, primerne za recikliranje, zagotovljeno recikliranje,</a:t>
            </a:r>
          </a:p>
          <a:p>
            <a:pPr marL="400050" lvl="1" indent="0" algn="just" fontAlgn="auto">
              <a:spcAft>
                <a:spcPts val="0"/>
              </a:spcAft>
            </a:pPr>
            <a:r>
              <a:rPr lang="sl-SI" sz="20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 odpadno </a:t>
            </a:r>
            <a:r>
              <a:rPr lang="sl-SI" sz="20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embalažo, odpadne baterije in akumulatorje, OEEO in druge odpadke, za katere velja razširjena odgovornost proizvajalca v skladu z zakonom, ki ureja varstvo okolja, zagotovljeno ravnanje v skladu s predpisi, ki urejajo te odpadke,</a:t>
            </a:r>
          </a:p>
          <a:p>
            <a:pPr marL="400050" lvl="1" indent="0" algn="just" fontAlgn="auto">
              <a:spcAft>
                <a:spcPts val="0"/>
              </a:spcAft>
            </a:pPr>
            <a:r>
              <a:rPr lang="sl-SI" sz="20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 gorljive </a:t>
            </a:r>
            <a:r>
              <a:rPr lang="sl-SI" sz="20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odpadke, ki niso primerni za recikliranje, zagotovljena predelava v trdno gorivo v skladu s predpisom, ki ureja predelavo nenevarnih odpadkov v trdno gorivo in njegovo uporabo, ali sežig ali </a:t>
            </a:r>
            <a:r>
              <a:rPr lang="sl-SI" sz="2000" b="1" dirty="0" err="1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sosežig</a:t>
            </a:r>
            <a:r>
              <a:rPr lang="sl-SI" sz="20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 v skladu s predpisom, ki ureja sežigalnice odpadkov in naprave za </a:t>
            </a:r>
            <a:r>
              <a:rPr lang="sl-SI" sz="2000" b="1" dirty="0" err="1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sosežig</a:t>
            </a:r>
            <a:r>
              <a:rPr lang="sl-SI" sz="20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 odpadkov,</a:t>
            </a:r>
          </a:p>
          <a:p>
            <a:pPr marL="400050" lvl="1" indent="0" algn="just" fontAlgn="auto">
              <a:spcAft>
                <a:spcPts val="0"/>
              </a:spcAft>
            </a:pPr>
            <a:r>
              <a:rPr lang="sl-SI" sz="20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 nevarne </a:t>
            </a:r>
            <a:r>
              <a:rPr lang="sl-SI" sz="20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odpadke zagotovljena obdelava, kot je za posamezne nevarne odpadke določeno v predpisih, ki urejajo odpadke,</a:t>
            </a:r>
          </a:p>
          <a:p>
            <a:pPr marL="400050" lvl="1" indent="0" algn="just" fontAlgn="auto">
              <a:spcAft>
                <a:spcPts val="0"/>
              </a:spcAft>
            </a:pPr>
            <a:r>
              <a:rPr lang="sl-SI" sz="20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 mešane </a:t>
            </a:r>
            <a:r>
              <a:rPr lang="sl-SI" sz="20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komunalne odpadke zagotovljena obdelava v okviru obvezne občinske gospodarske javne službe obdelave mešanih komunalnih odpadkov.</a:t>
            </a:r>
          </a:p>
        </p:txBody>
      </p:sp>
    </p:spTree>
    <p:extLst>
      <p:ext uri="{BB962C8B-B14F-4D97-AF65-F5344CB8AC3E}">
        <p14:creationId xmlns:p14="http://schemas.microsoft.com/office/powerpoint/2010/main" xmlns="" val="169735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709" y="1125126"/>
            <a:ext cx="7875640" cy="509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1134093" y="878775"/>
            <a:ext cx="7558645" cy="403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</a:pPr>
            <a:r>
              <a:rPr lang="sl-SI" sz="3500" b="1" dirty="0">
                <a:solidFill>
                  <a:schemeClr val="accent3"/>
                </a:solidFill>
                <a:latin typeface="Calibri"/>
              </a:rPr>
              <a:t>Obveščanje uporabnikov</a:t>
            </a:r>
            <a:endParaRPr kumimoji="0" lang="sl-SI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Ograda vsebine 2"/>
          <p:cNvSpPr txBox="1">
            <a:spLocks/>
          </p:cNvSpPr>
          <p:nvPr/>
        </p:nvSpPr>
        <p:spPr>
          <a:xfrm>
            <a:off x="-201881" y="1282536"/>
            <a:ext cx="9239003" cy="5575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 fontAlgn="auto">
              <a:spcAft>
                <a:spcPts val="0"/>
              </a:spcAft>
              <a:buNone/>
            </a:pPr>
            <a:r>
              <a:rPr lang="sl-SI" sz="14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(1) </a:t>
            </a:r>
            <a:r>
              <a:rPr lang="sl-SI" sz="1400" b="1" u="sng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Izvajalec javne službe mora uporabnike obveščati o pravilnem ločevanju odpadkov in nujnosti ločevanja odpadkov na izvoru. Oblike obveščanja so naslednje</a:t>
            </a:r>
            <a:r>
              <a:rPr lang="sl-SI" sz="1400" b="1" u="sng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:</a:t>
            </a:r>
            <a:endParaRPr lang="sl-SI" sz="1400" b="1" u="sng" dirty="0">
              <a:solidFill>
                <a:schemeClr val="tx2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400050" lvl="1" indent="0" fontAlgn="auto">
              <a:spcAft>
                <a:spcPts val="0"/>
              </a:spcAft>
              <a:buNone/>
            </a:pPr>
            <a:r>
              <a:rPr lang="sl-SI" sz="14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1. navodila za ločevanje odpadkov z brošurami in na spletni strani izvajalca javne službe,</a:t>
            </a:r>
          </a:p>
          <a:p>
            <a:pPr marL="400050" lvl="1" indent="0" fontAlgn="auto">
              <a:spcAft>
                <a:spcPts val="0"/>
              </a:spcAft>
              <a:buNone/>
            </a:pPr>
            <a:r>
              <a:rPr lang="sl-SI" sz="14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2. obvestila in navodila o načinih prepuščanja odpadkov, lahko tudi s praktičnimi prikazi pri uporabnikih,</a:t>
            </a:r>
          </a:p>
          <a:p>
            <a:pPr marL="400050" lvl="1" indent="0" fontAlgn="auto">
              <a:spcAft>
                <a:spcPts val="0"/>
              </a:spcAft>
              <a:buNone/>
            </a:pPr>
            <a:r>
              <a:rPr lang="sl-SI" sz="14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3. ozaveščevalne aktivnosti v šolah in vrtcih.</a:t>
            </a:r>
          </a:p>
          <a:p>
            <a:pPr marL="400050" lvl="1" indent="0" fontAlgn="auto">
              <a:spcAft>
                <a:spcPts val="0"/>
              </a:spcAft>
              <a:buNone/>
            </a:pPr>
            <a:r>
              <a:rPr lang="sl-SI" sz="1400" b="1" u="sng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(</a:t>
            </a:r>
            <a:r>
              <a:rPr lang="sl-SI" sz="1400" b="1" u="sng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2) Izvajalec javne službe mora uporabnike na svojih spletnih straneh in najmanj enkrat letno na krajevno običajen način obveščati o</a:t>
            </a:r>
            <a:r>
              <a:rPr lang="sl-SI" sz="14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:</a:t>
            </a:r>
          </a:p>
          <a:p>
            <a:pPr marL="400050" lvl="1" indent="0" fontAlgn="auto">
              <a:spcAft>
                <a:spcPts val="0"/>
              </a:spcAft>
              <a:buNone/>
            </a:pPr>
            <a:r>
              <a:rPr lang="sl-SI" sz="14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1. lokacijah zbirnih centrov in terminih, v katerih je mogoče prepuščati odpadke,</a:t>
            </a:r>
          </a:p>
          <a:p>
            <a:pPr marL="400050" lvl="1" indent="0" fontAlgn="auto">
              <a:spcAft>
                <a:spcPts val="0"/>
              </a:spcAft>
              <a:buNone/>
            </a:pPr>
            <a:r>
              <a:rPr lang="sl-SI" sz="14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2. vrstah odpadkov, ki se prepuščajo po sistemu od vrat do vrat, v zbiralnicah, premičnih zbiralnicah in zbirnih centrih,</a:t>
            </a:r>
          </a:p>
          <a:p>
            <a:pPr marL="400050" lvl="1" indent="0" fontAlgn="auto">
              <a:spcAft>
                <a:spcPts val="0"/>
              </a:spcAft>
              <a:buNone/>
            </a:pPr>
            <a:r>
              <a:rPr lang="sl-SI" sz="14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3. vrstah odpadkov, ki se prepuščajo kot kosovni odpadki,</a:t>
            </a:r>
          </a:p>
          <a:p>
            <a:pPr marL="400050" lvl="1" indent="0" fontAlgn="auto">
              <a:spcAft>
                <a:spcPts val="0"/>
              </a:spcAft>
              <a:buNone/>
            </a:pPr>
            <a:r>
              <a:rPr lang="sl-SI" sz="14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4. prepuščanju OEEO v skladu s predpisom, ki ureja odpadno električno in elektronsko opremo,</a:t>
            </a:r>
          </a:p>
          <a:p>
            <a:pPr marL="400050" lvl="1" indent="0" fontAlgn="auto">
              <a:spcAft>
                <a:spcPts val="0"/>
              </a:spcAft>
              <a:buNone/>
            </a:pPr>
            <a:r>
              <a:rPr lang="sl-SI" sz="14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5. prevzemanju odpadkov s premično zbiralnico,</a:t>
            </a:r>
          </a:p>
          <a:p>
            <a:pPr marL="400050" lvl="1" indent="0" fontAlgn="auto">
              <a:spcAft>
                <a:spcPts val="0"/>
              </a:spcAft>
              <a:buNone/>
            </a:pPr>
            <a:r>
              <a:rPr lang="sl-SI" sz="14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6. drugih pogojih za prevzem komunalnih odpadkov.</a:t>
            </a:r>
          </a:p>
          <a:p>
            <a:pPr marL="400050" lvl="1" indent="0" fontAlgn="auto">
              <a:spcAft>
                <a:spcPts val="0"/>
              </a:spcAft>
              <a:buNone/>
            </a:pPr>
            <a:r>
              <a:rPr lang="sl-SI" sz="14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(</a:t>
            </a:r>
            <a:r>
              <a:rPr lang="sl-SI" sz="1400" b="1" u="sng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3) Izvajalec javne službe mora z informacijami na svojih spletnih straneh uporabnike seznanjati z:</a:t>
            </a:r>
          </a:p>
          <a:p>
            <a:pPr marL="400050" lvl="1" indent="0" fontAlgn="auto">
              <a:spcAft>
                <a:spcPts val="0"/>
              </a:spcAft>
              <a:buNone/>
            </a:pPr>
            <a:r>
              <a:rPr lang="sl-SI" sz="14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1. ločenim zbiranjem odpadkov v skladu s to uredbo, zlasti o ciljih, prednostih in koristih takega načina zbiranja,</a:t>
            </a:r>
          </a:p>
          <a:p>
            <a:pPr marL="400050" lvl="1" indent="0" fontAlgn="auto">
              <a:spcAft>
                <a:spcPts val="0"/>
              </a:spcAft>
              <a:buNone/>
            </a:pPr>
            <a:r>
              <a:rPr lang="sl-SI" sz="14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2. hrambo nevarnih in nenevarnih frakcij na način, da ne predstavljajo nevarnosti za zdravje ljudi ali okolje, pred njihovim prepuščanjem,</a:t>
            </a:r>
          </a:p>
          <a:p>
            <a:pPr marL="400050" lvl="1" indent="0" fontAlgn="auto">
              <a:spcAft>
                <a:spcPts val="0"/>
              </a:spcAft>
              <a:buNone/>
            </a:pPr>
            <a:r>
              <a:rPr lang="sl-SI" sz="14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3. pravilnim prepuščanjem odpadkov v zbiralnicah, premični zbiralnici in zbirnem centru,</a:t>
            </a:r>
          </a:p>
          <a:p>
            <a:pPr marL="400050" lvl="1" indent="0" fontAlgn="auto">
              <a:spcAft>
                <a:spcPts val="0"/>
              </a:spcAft>
              <a:buNone/>
            </a:pPr>
            <a:r>
              <a:rPr lang="sl-SI" sz="14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4. načinom prepuščanja tistih odpadkov, za katere je zbiranje s posebnim predpisom urejeno na poseben način, in</a:t>
            </a:r>
          </a:p>
          <a:p>
            <a:pPr marL="400050" lvl="1" indent="0" fontAlgn="auto">
              <a:spcAft>
                <a:spcPts val="0"/>
              </a:spcAft>
              <a:buNone/>
            </a:pPr>
            <a:r>
              <a:rPr lang="sl-SI" sz="14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5. tem, da se nenevarni komunalni odpadki, ki so onesnaženi z nevarnimi odpadki ali snovmi, prepuščajo kot nevarni komunalni odpadki.</a:t>
            </a:r>
          </a:p>
        </p:txBody>
      </p:sp>
    </p:spTree>
    <p:extLst>
      <p:ext uri="{BB962C8B-B14F-4D97-AF65-F5344CB8AC3E}">
        <p14:creationId xmlns:p14="http://schemas.microsoft.com/office/powerpoint/2010/main" xmlns="" val="4064871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 bwMode="auto">
          <a:xfrm>
            <a:off x="349135" y="993815"/>
            <a:ext cx="8223928" cy="307777"/>
          </a:xfrm>
          <a:ln>
            <a:headEnd/>
            <a:tailEnd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sl-SI" sz="2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IV. NADZOR</a:t>
            </a:r>
            <a:endParaRPr lang="sl-SI" sz="20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Ograda besedila 1"/>
          <p:cNvSpPr>
            <a:spLocks noGrp="1"/>
          </p:cNvSpPr>
          <p:nvPr>
            <p:ph type="body" sz="quarter" idx="13"/>
          </p:nvPr>
        </p:nvSpPr>
        <p:spPr>
          <a:xfrm>
            <a:off x="174834" y="1946317"/>
            <a:ext cx="8577280" cy="3801340"/>
          </a:xfrm>
        </p:spPr>
        <p:txBody>
          <a:bodyPr/>
          <a:lstStyle/>
          <a:p>
            <a:pPr marL="400050" lvl="1" indent="0">
              <a:buNone/>
            </a:pPr>
            <a:r>
              <a:rPr lang="sl-SI" sz="2000" b="1" dirty="0">
                <a:solidFill>
                  <a:schemeClr val="tx2"/>
                </a:solidFill>
                <a:latin typeface="Arial Narrow" panose="020B0606020202030204" pitchFamily="34" charset="0"/>
              </a:rPr>
              <a:t>Uredba v tem poglavju določa , nadzor nad izvajanjem določb te uredbe, ki se nanašajo na obveznosti izvajalca javne službe in uporabnika iz dejavnosti, opravlja inšpekcija, pristojna za varstvo </a:t>
            </a:r>
            <a:r>
              <a:rPr lang="sl-SI" sz="20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okolja.</a:t>
            </a:r>
            <a:endParaRPr lang="sl-SI" sz="20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400050" lvl="1" indent="0">
              <a:buNone/>
            </a:pPr>
            <a:endParaRPr lang="sl-SI" sz="20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0971" y="2834368"/>
            <a:ext cx="274955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342791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 bwMode="auto">
          <a:xfrm>
            <a:off x="349135" y="993815"/>
            <a:ext cx="8223928" cy="307777"/>
          </a:xfrm>
          <a:ln>
            <a:headEnd/>
            <a:tailEnd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sl-SI" sz="2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V. KAZENSKE DOLOČBE</a:t>
            </a:r>
            <a:endParaRPr lang="sl-SI" sz="20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Ograda besedila 1"/>
          <p:cNvSpPr>
            <a:spLocks noGrp="1"/>
          </p:cNvSpPr>
          <p:nvPr>
            <p:ph type="body" sz="quarter" idx="13"/>
          </p:nvPr>
        </p:nvSpPr>
        <p:spPr>
          <a:xfrm>
            <a:off x="174834" y="1946317"/>
            <a:ext cx="8577280" cy="3801340"/>
          </a:xfrm>
        </p:spPr>
        <p:txBody>
          <a:bodyPr/>
          <a:lstStyle/>
          <a:p>
            <a:pPr marL="400050" lvl="1" indent="0" algn="just">
              <a:buNone/>
            </a:pPr>
            <a:r>
              <a:rPr lang="sl-SI" sz="1800" b="1" dirty="0">
                <a:solidFill>
                  <a:schemeClr val="tx2"/>
                </a:solidFill>
                <a:latin typeface="Arial Narrow" panose="020B0606020202030204" pitchFamily="34" charset="0"/>
              </a:rPr>
              <a:t>Uredba v tem poglavju določa  kazni za kršitve pri izvajanju javne službe in zavezance iz dejavnosti za odpadke, ki se izjemoma zbirajo izven izvajanja javnih služb ter je o njih potrebno poročanje in evidentiranje.</a:t>
            </a:r>
          </a:p>
          <a:p>
            <a:pPr marL="400050" lvl="1" indent="0">
              <a:buNone/>
            </a:pPr>
            <a:endParaRPr lang="sl-SI" sz="18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400050" lvl="1" indent="0">
              <a:buNone/>
            </a:pPr>
            <a:r>
              <a:rPr lang="sl-SI" sz="1800" b="1" dirty="0">
                <a:solidFill>
                  <a:schemeClr val="tx2"/>
                </a:solidFill>
                <a:latin typeface="Arial Narrow" panose="020B0606020202030204" pitchFamily="34" charset="0"/>
              </a:rPr>
              <a:t>Višina kazni</a:t>
            </a:r>
          </a:p>
          <a:p>
            <a:pPr marL="400050" lvl="1" indent="0">
              <a:buNone/>
            </a:pPr>
            <a:endParaRPr lang="sl-SI" sz="18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2588" y="3590925"/>
            <a:ext cx="583882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211478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 bwMode="auto">
          <a:xfrm>
            <a:off x="349135" y="993815"/>
            <a:ext cx="8223928" cy="307777"/>
          </a:xfrm>
          <a:ln>
            <a:headEnd/>
            <a:tailEnd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sl-SI" sz="2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VI</a:t>
            </a:r>
            <a:r>
              <a:rPr lang="sl-SI" sz="2000" b="1" dirty="0">
                <a:solidFill>
                  <a:srgbClr val="0070C0"/>
                </a:solidFill>
                <a:latin typeface="Arial Narrow" panose="020B0606020202030204" pitchFamily="34" charset="0"/>
              </a:rPr>
              <a:t>. PREHODNE IN </a:t>
            </a:r>
            <a:r>
              <a:rPr lang="sl-SI" sz="2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KONČNE  DOLOČBE</a:t>
            </a:r>
            <a:endParaRPr lang="sl-SI" sz="20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Ograda besedila 1"/>
          <p:cNvSpPr>
            <a:spLocks noGrp="1"/>
          </p:cNvSpPr>
          <p:nvPr>
            <p:ph type="body" sz="quarter" idx="13"/>
          </p:nvPr>
        </p:nvSpPr>
        <p:spPr>
          <a:xfrm>
            <a:off x="174834" y="1946317"/>
            <a:ext cx="8577280" cy="3801340"/>
          </a:xfrm>
        </p:spPr>
        <p:txBody>
          <a:bodyPr/>
          <a:lstStyle/>
          <a:p>
            <a:pPr marL="685800" lvl="1">
              <a:buFont typeface="Wingdings" panose="05000000000000000000" pitchFamily="2" charset="2"/>
              <a:buChar char="Ø"/>
            </a:pPr>
            <a:r>
              <a:rPr lang="sl-SI" sz="2000" b="1" dirty="0">
                <a:solidFill>
                  <a:schemeClr val="tx2"/>
                </a:solidFill>
                <a:latin typeface="Arial Narrow" panose="020B0606020202030204" pitchFamily="34" charset="0"/>
              </a:rPr>
              <a:t>Uredba v tem poglavju določa 2 letni rok v katerem mora izvajalec izvajanje javne službe zbiranja prilagoditi določbam te uredbe .</a:t>
            </a: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sl-SI" sz="2000" b="1" dirty="0">
                <a:solidFill>
                  <a:schemeClr val="tx2"/>
                </a:solidFill>
                <a:latin typeface="Arial Narrow" panose="020B0606020202030204" pitchFamily="34" charset="0"/>
              </a:rPr>
              <a:t>Uporabniki, ki skladno z določbami 4. </a:t>
            </a:r>
            <a:r>
              <a:rPr lang="sl-SI" sz="20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člena, </a:t>
            </a:r>
            <a:r>
              <a:rPr lang="sl-SI" sz="2000" b="1" dirty="0">
                <a:solidFill>
                  <a:schemeClr val="tx2"/>
                </a:solidFill>
                <a:latin typeface="Arial Narrow" panose="020B0606020202030204" pitchFamily="34" charset="0"/>
              </a:rPr>
              <a:t>komunalne odpadke oddajajo izven sistema javnih služb začnejo z vodenjem evidence s 1. januarjem 2018 in prvič o tem poročajo za leto 2018. </a:t>
            </a: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sl-SI" sz="2000" b="1" dirty="0">
                <a:solidFill>
                  <a:schemeClr val="tx2"/>
                </a:solidFill>
                <a:latin typeface="Arial Narrow" panose="020B0606020202030204" pitchFamily="34" charset="0"/>
              </a:rPr>
              <a:t>Izvajanje sortirne analize izvajalec prvič zagotovi za leto 2019.</a:t>
            </a: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sl-SI" sz="2000" b="1" dirty="0">
                <a:solidFill>
                  <a:schemeClr val="tx2"/>
                </a:solidFill>
                <a:latin typeface="Arial Narrow" panose="020B0606020202030204" pitchFamily="34" charset="0"/>
              </a:rPr>
              <a:t>Z dnem uveljavitve preneha veljati Odredba o ravnanju z ločeno zbranimi frakcijami pri opravljanju javne službe ravnanja s komunalnimi odpadki (Uradni list RS, št. 21/2001).</a:t>
            </a:r>
          </a:p>
          <a:p>
            <a:pPr marL="400050" lvl="1" indent="0">
              <a:buNone/>
            </a:pPr>
            <a:endParaRPr lang="sl-SI" sz="20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20845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/>
          <p:cNvSpPr/>
          <p:nvPr/>
        </p:nvSpPr>
        <p:spPr>
          <a:xfrm>
            <a:off x="224702" y="2608130"/>
            <a:ext cx="84561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l-SI" sz="5400" b="1" cap="none" spc="0" dirty="0" smtClean="0">
                <a:ln/>
                <a:solidFill>
                  <a:schemeClr val="accent3"/>
                </a:solidFill>
                <a:effectLst/>
              </a:rPr>
              <a:t>Hvala za vašo pozornost.</a:t>
            </a:r>
            <a:endParaRPr lang="sl-SI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264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 bwMode="auto">
          <a:xfrm>
            <a:off x="349134" y="993815"/>
            <a:ext cx="8223928" cy="369332"/>
          </a:xfrm>
          <a:ln>
            <a:headEnd/>
            <a:tailEnd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sl-SI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I. SPLOŠNE DOLOČBE</a:t>
            </a:r>
          </a:p>
        </p:txBody>
      </p:sp>
      <p:sp>
        <p:nvSpPr>
          <p:cNvPr id="2" name="Ograda besedila 1"/>
          <p:cNvSpPr>
            <a:spLocks noGrp="1"/>
          </p:cNvSpPr>
          <p:nvPr>
            <p:ph type="body" sz="quarter" idx="13"/>
          </p:nvPr>
        </p:nvSpPr>
        <p:spPr>
          <a:xfrm>
            <a:off x="349134" y="1489116"/>
            <a:ext cx="8521733" cy="5077938"/>
          </a:xfrm>
        </p:spPr>
        <p:txBody>
          <a:bodyPr/>
          <a:lstStyle/>
          <a:p>
            <a:pPr marL="400050" lvl="1" indent="0">
              <a:buNone/>
            </a:pPr>
            <a:r>
              <a:rPr lang="sl-SI" sz="2000" b="1" dirty="0">
                <a:solidFill>
                  <a:schemeClr val="tx2"/>
                </a:solidFill>
                <a:latin typeface="Arial Narrow" panose="020B0606020202030204" pitchFamily="34" charset="0"/>
              </a:rPr>
              <a:t>V splošnih določbah je povzeta vsebina uredbe in seznam uporabljenih </a:t>
            </a:r>
            <a:r>
              <a:rPr lang="sl-SI" sz="20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izrazov.</a:t>
            </a:r>
            <a:endParaRPr lang="sl-SI" sz="20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400050" lvl="1" indent="0">
              <a:buNone/>
            </a:pPr>
            <a:r>
              <a:rPr lang="sl-SI" sz="20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Uredba </a:t>
            </a:r>
            <a:r>
              <a:rPr lang="sl-SI" sz="2000" b="1" dirty="0">
                <a:solidFill>
                  <a:schemeClr val="tx2"/>
                </a:solidFill>
                <a:latin typeface="Arial Narrow" panose="020B0606020202030204" pitchFamily="34" charset="0"/>
              </a:rPr>
              <a:t>določa:</a:t>
            </a:r>
          </a:p>
          <a:p>
            <a:pPr lvl="1" indent="-342900">
              <a:buFont typeface="Wingdings" panose="05000000000000000000" pitchFamily="2" charset="2"/>
              <a:buChar char="Ø"/>
            </a:pPr>
            <a:r>
              <a:rPr lang="sl-SI" sz="2000" b="1" dirty="0">
                <a:solidFill>
                  <a:schemeClr val="tx2"/>
                </a:solidFill>
                <a:latin typeface="Arial Narrow" panose="020B0606020202030204" pitchFamily="34" charset="0"/>
              </a:rPr>
              <a:t>dejavnost in naloge obvezne občinske gospodarske javne službe zbiranja komunalnih odpadkov, </a:t>
            </a:r>
          </a:p>
          <a:p>
            <a:pPr lvl="1" indent="-342900">
              <a:buFont typeface="Wingdings" panose="05000000000000000000" pitchFamily="2" charset="2"/>
              <a:buChar char="Ø"/>
            </a:pPr>
            <a:r>
              <a:rPr lang="sl-SI" sz="2000" b="1" dirty="0">
                <a:solidFill>
                  <a:schemeClr val="tx2"/>
                </a:solidFill>
                <a:latin typeface="Arial Narrow" panose="020B0606020202030204" pitchFamily="34" charset="0"/>
              </a:rPr>
              <a:t>vrste komunalnih odpadkov, ki so predmet izvajanja javne službe zbiranja,</a:t>
            </a:r>
          </a:p>
          <a:p>
            <a:pPr lvl="1" indent="-342900">
              <a:buFont typeface="Wingdings" panose="05000000000000000000" pitchFamily="2" charset="2"/>
              <a:buChar char="Ø"/>
            </a:pPr>
            <a:r>
              <a:rPr lang="sl-SI" sz="2000" b="1" dirty="0">
                <a:solidFill>
                  <a:schemeClr val="tx2"/>
                </a:solidFill>
                <a:latin typeface="Arial Narrow" panose="020B0606020202030204" pitchFamily="34" charset="0"/>
              </a:rPr>
              <a:t>najmanjši obseg oskrbovalnih </a:t>
            </a:r>
            <a:r>
              <a:rPr lang="sl-SI" sz="20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standardov, tehničnih</a:t>
            </a:r>
            <a:r>
              <a:rPr lang="sl-SI" sz="2000" b="1" dirty="0">
                <a:solidFill>
                  <a:schemeClr val="tx2"/>
                </a:solidFill>
                <a:latin typeface="Arial Narrow" panose="020B0606020202030204" pitchFamily="34" charset="0"/>
              </a:rPr>
              <a:t>, vzdrževalnih, organizacijskih in drugih ukrepov ter normativov za opravljanje javne službe zbiranja,</a:t>
            </a:r>
          </a:p>
          <a:p>
            <a:pPr lvl="1" indent="-342900">
              <a:buFont typeface="Wingdings" panose="05000000000000000000" pitchFamily="2" charset="2"/>
              <a:buChar char="Ø"/>
            </a:pPr>
            <a:r>
              <a:rPr lang="sl-SI" sz="2000" b="1" dirty="0">
                <a:solidFill>
                  <a:schemeClr val="tx2"/>
                </a:solidFill>
                <a:latin typeface="Arial Narrow" panose="020B0606020202030204" pitchFamily="34" charset="0"/>
              </a:rPr>
              <a:t>pogoje za neposredno oddajo komunalnih odpadkov zbiralcu odpadkov ali izvajalcu obdelave odpadkov v skladu s predpisom, ki ureja odpadke,</a:t>
            </a:r>
          </a:p>
          <a:p>
            <a:pPr lvl="1" indent="-342900">
              <a:buFont typeface="Wingdings" panose="05000000000000000000" pitchFamily="2" charset="2"/>
              <a:buChar char="Ø"/>
            </a:pPr>
            <a:r>
              <a:rPr lang="sl-SI" sz="2000" b="1" dirty="0">
                <a:solidFill>
                  <a:schemeClr val="tx2"/>
                </a:solidFill>
                <a:latin typeface="Arial Narrow" panose="020B0606020202030204" pitchFamily="34" charset="0"/>
              </a:rPr>
              <a:t>ravnanje pri vprašanjih v zvezi z zbiranjem komunalnih odpadkov in splošnimi pogoji zbiranja teh odpadkov, </a:t>
            </a:r>
            <a:r>
              <a:rPr lang="sl-SI" sz="20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in</a:t>
            </a:r>
            <a:endParaRPr lang="sl-SI" sz="20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lvl="1" indent="-342900">
              <a:buFont typeface="Wingdings" panose="05000000000000000000" pitchFamily="2" charset="2"/>
              <a:buChar char="Ø"/>
            </a:pPr>
            <a:r>
              <a:rPr lang="sl-SI" sz="2000" b="1" dirty="0">
                <a:solidFill>
                  <a:schemeClr val="tx2"/>
                </a:solidFill>
                <a:latin typeface="Arial Narrow" panose="020B0606020202030204" pitchFamily="34" charset="0"/>
              </a:rPr>
              <a:t>ravnanje pri vprašanjih v zvezi z zbiranjem komunalnih odpadkov, za katere so obveznosti izvajalca javne službe zbiranja določene s posebnimi predpisi</a:t>
            </a:r>
            <a:r>
              <a:rPr lang="sl-SI" sz="20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.</a:t>
            </a:r>
            <a:endParaRPr lang="sl-SI" sz="20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83224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 bwMode="auto">
          <a:xfrm>
            <a:off x="349135" y="993815"/>
            <a:ext cx="8223928" cy="307777"/>
          </a:xfrm>
          <a:ln>
            <a:headEnd/>
            <a:tailEnd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sl-SI" sz="2000" b="1" dirty="0">
                <a:solidFill>
                  <a:srgbClr val="0070C0"/>
                </a:solidFill>
                <a:latin typeface="Arial Narrow" panose="020B0606020202030204" pitchFamily="34" charset="0"/>
              </a:rPr>
              <a:t>II. DEJAVNOST JAVNE SLUŽBE ZBIRANJA IN VRSTE KOMUNALNIH ODPADKOV</a:t>
            </a:r>
          </a:p>
        </p:txBody>
      </p:sp>
      <p:sp>
        <p:nvSpPr>
          <p:cNvPr id="2" name="Ograda besedila 1"/>
          <p:cNvSpPr>
            <a:spLocks noGrp="1"/>
          </p:cNvSpPr>
          <p:nvPr>
            <p:ph type="body" sz="quarter" idx="13"/>
          </p:nvPr>
        </p:nvSpPr>
        <p:spPr>
          <a:xfrm>
            <a:off x="349135" y="1566306"/>
            <a:ext cx="8426730" cy="5155128"/>
          </a:xfrm>
        </p:spPr>
        <p:txBody>
          <a:bodyPr/>
          <a:lstStyle/>
          <a:p>
            <a:pPr marL="400050" lvl="1" indent="0">
              <a:buNone/>
            </a:pPr>
            <a:r>
              <a:rPr lang="sl-SI" sz="1600" b="1" dirty="0">
                <a:solidFill>
                  <a:schemeClr val="tx2"/>
                </a:solidFill>
                <a:latin typeface="Arial Narrow" panose="020B0606020202030204" pitchFamily="34" charset="0"/>
              </a:rPr>
              <a:t>Dejavnost javne službe obsega zbiranje:</a:t>
            </a:r>
          </a:p>
          <a:p>
            <a:pPr marL="400050" lvl="1" indent="0">
              <a:buNone/>
            </a:pPr>
            <a:r>
              <a:rPr lang="sl-SI" sz="1600" b="1" dirty="0">
                <a:solidFill>
                  <a:schemeClr val="tx2"/>
                </a:solidFill>
                <a:latin typeface="Arial Narrow" panose="020B0606020202030204" pitchFamily="34" charset="0"/>
              </a:rPr>
              <a:t>1.      ločenih frakcij iz podskupin 15 01 in 20 01 s seznama odpadkov,</a:t>
            </a:r>
          </a:p>
          <a:p>
            <a:pPr marL="400050" lvl="1" indent="0">
              <a:buNone/>
            </a:pPr>
            <a:r>
              <a:rPr lang="sl-SI" sz="1600" b="1" dirty="0">
                <a:solidFill>
                  <a:schemeClr val="tx2"/>
                </a:solidFill>
                <a:latin typeface="Arial Narrow" panose="020B0606020202030204" pitchFamily="34" charset="0"/>
              </a:rPr>
              <a:t>2.      kosovnih odpadkov,</a:t>
            </a:r>
          </a:p>
          <a:p>
            <a:pPr marL="400050" lvl="1" indent="0">
              <a:buNone/>
            </a:pPr>
            <a:r>
              <a:rPr lang="sl-SI" sz="1600" b="1" dirty="0">
                <a:solidFill>
                  <a:schemeClr val="tx2"/>
                </a:solidFill>
                <a:latin typeface="Arial Narrow" panose="020B0606020202030204" pitchFamily="34" charset="0"/>
              </a:rPr>
              <a:t>3.      odpadkov z vrtov, parkov in pokopališč,</a:t>
            </a:r>
          </a:p>
          <a:p>
            <a:pPr marL="400050" lvl="1" indent="0">
              <a:buNone/>
            </a:pPr>
            <a:r>
              <a:rPr lang="sl-SI" sz="1600" b="1" dirty="0">
                <a:solidFill>
                  <a:schemeClr val="tx2"/>
                </a:solidFill>
                <a:latin typeface="Arial Narrow" panose="020B0606020202030204" pitchFamily="34" charset="0"/>
              </a:rPr>
              <a:t>4.      odpadkov s tržnic,</a:t>
            </a:r>
          </a:p>
          <a:p>
            <a:pPr marL="400050" lvl="1" indent="0">
              <a:buNone/>
            </a:pPr>
            <a:r>
              <a:rPr lang="sl-SI" sz="1600" b="1" dirty="0">
                <a:solidFill>
                  <a:schemeClr val="tx2"/>
                </a:solidFill>
                <a:latin typeface="Arial Narrow" panose="020B0606020202030204" pitchFamily="34" charset="0"/>
              </a:rPr>
              <a:t>5.      odpadkov iz čiščenja cest,</a:t>
            </a:r>
          </a:p>
          <a:p>
            <a:pPr marL="400050" lvl="1" indent="0">
              <a:buNone/>
            </a:pPr>
            <a:r>
              <a:rPr lang="sl-SI" sz="1600" b="1" dirty="0">
                <a:solidFill>
                  <a:schemeClr val="tx2"/>
                </a:solidFill>
                <a:latin typeface="Arial Narrow" panose="020B0606020202030204" pitchFamily="34" charset="0"/>
              </a:rPr>
              <a:t>6.      mešanih komunalnih odpadkov in</a:t>
            </a:r>
          </a:p>
          <a:p>
            <a:pPr lvl="1" indent="-342900">
              <a:buAutoNum type="arabicPeriod" startAt="7"/>
            </a:pPr>
            <a:r>
              <a:rPr lang="sl-SI" sz="16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izrabljenih </a:t>
            </a:r>
            <a:r>
              <a:rPr lang="sl-SI" sz="1600" b="1" dirty="0">
                <a:solidFill>
                  <a:schemeClr val="tx2"/>
                </a:solidFill>
                <a:latin typeface="Arial Narrow" panose="020B0606020202030204" pitchFamily="34" charset="0"/>
              </a:rPr>
              <a:t>gum v skladu s </a:t>
            </a:r>
            <a:r>
              <a:rPr lang="sl-SI" sz="16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predpisom</a:t>
            </a:r>
            <a:r>
              <a:rPr lang="sl-SI" sz="1600" b="1" dirty="0">
                <a:solidFill>
                  <a:schemeClr val="tx2"/>
                </a:solidFill>
                <a:latin typeface="Arial Narrow" panose="020B0606020202030204" pitchFamily="34" charset="0"/>
              </a:rPr>
              <a:t>, ki ureja ravnanje z izrabljenimi gumami</a:t>
            </a:r>
            <a:r>
              <a:rPr lang="sl-SI" sz="16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.</a:t>
            </a:r>
          </a:p>
          <a:p>
            <a:pPr marL="400050" lvl="1" indent="0">
              <a:buNone/>
              <a:tabLst>
                <a:tab pos="2873375" algn="l"/>
              </a:tabLst>
            </a:pPr>
            <a:endParaRPr lang="sl-SI" sz="1400" b="1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400050" lvl="1" indent="0">
              <a:buNone/>
            </a:pPr>
            <a:r>
              <a:rPr lang="sl-SI" sz="1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Določene </a:t>
            </a:r>
            <a:r>
              <a:rPr lang="sl-SI" sz="1400" b="1" dirty="0">
                <a:solidFill>
                  <a:schemeClr val="tx2"/>
                </a:solidFill>
                <a:latin typeface="Arial Narrow" panose="020B0606020202030204" pitchFamily="34" charset="0"/>
              </a:rPr>
              <a:t>so tudi izjeme (odpadki, ki se v okviru javne službe zbiranja ne zbirajo): v okvirih  določenih v posebnih predpisih, ki urejajo ravnanje s temi odpadki:</a:t>
            </a:r>
          </a:p>
          <a:p>
            <a:pPr lvl="1" indent="-342900" algn="just">
              <a:buNone/>
            </a:pPr>
            <a:r>
              <a:rPr lang="sl-SI" sz="1400" b="1" dirty="0">
                <a:solidFill>
                  <a:schemeClr val="tx2"/>
                </a:solidFill>
                <a:latin typeface="Arial Narrow" panose="020B0606020202030204" pitchFamily="34" charset="0"/>
              </a:rPr>
              <a:t> 1.      odpadna embalaža, ki v skladu s predpisom, ki ureja ravnanje z embalažo in odpadno embalažo, nastaja kot odpadna embalaža, ki ni komunalni odpadek,</a:t>
            </a:r>
          </a:p>
          <a:p>
            <a:pPr lvl="1" indent="-342900" algn="just">
              <a:buNone/>
            </a:pPr>
            <a:r>
              <a:rPr lang="sl-SI" sz="1400" b="1" dirty="0">
                <a:solidFill>
                  <a:schemeClr val="tx2"/>
                </a:solidFill>
                <a:latin typeface="Arial Narrow" panose="020B0606020202030204" pitchFamily="34" charset="0"/>
              </a:rPr>
              <a:t>2.      odpadki z vrtov in parkov od izvirnih povzročiteljev, ki so izvirni povzročitelji iz dejavnosti v skladu s predpisom, ki ureja ravnanje z biološko razgradljivimi kuhinjskimi odpadki in zelenim vrtnim odpadom,</a:t>
            </a:r>
          </a:p>
          <a:p>
            <a:pPr lvl="1" indent="-342900" algn="just">
              <a:buNone/>
            </a:pPr>
            <a:r>
              <a:rPr lang="sl-SI" sz="1400" b="1" dirty="0">
                <a:solidFill>
                  <a:schemeClr val="tx2"/>
                </a:solidFill>
                <a:latin typeface="Arial Narrow" panose="020B0606020202030204" pitchFamily="34" charset="0"/>
              </a:rPr>
              <a:t>3.      biološko razgradljivi kuhinjski odpadki od izvirnih povzročiteljev, ki so izvirni povzročitelji kuhinjskih odpadkov iz gostinstva v skladu s predpisom, ki ureja ravnanje z biološko razgradljivimi kuhinjskimi odpadki in zelenim vrtnim odpadom,</a:t>
            </a:r>
          </a:p>
          <a:p>
            <a:pPr lvl="1" indent="-342900" algn="just">
              <a:buNone/>
            </a:pPr>
            <a:r>
              <a:rPr lang="sl-SI" sz="1400" b="1" dirty="0">
                <a:solidFill>
                  <a:schemeClr val="tx2"/>
                </a:solidFill>
                <a:latin typeface="Arial Narrow" panose="020B0606020202030204" pitchFamily="34" charset="0"/>
              </a:rPr>
              <a:t>4.      odpadna jedilna olja od izvirnih povzročiteljev, ki so povzročitelji odpadnih jedilnih olj iz gostinstva v skladu s predpisom, ki ureja ravnanje z odpadnimi jedilnimi olji in mastmi.</a:t>
            </a:r>
          </a:p>
          <a:p>
            <a:pPr marL="400050" lvl="1" indent="0">
              <a:buNone/>
            </a:pPr>
            <a:endParaRPr lang="sl-SI" sz="14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25141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 txBox="1">
            <a:spLocks/>
          </p:cNvSpPr>
          <p:nvPr/>
        </p:nvSpPr>
        <p:spPr>
          <a:xfrm>
            <a:off x="457199" y="1056904"/>
            <a:ext cx="7903029" cy="6175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Izjeme</a:t>
            </a:r>
            <a:r>
              <a:rPr kumimoji="0" lang="sl-SI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endParaRPr kumimoji="0" lang="sl-SI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Ograda vsebine 2"/>
          <p:cNvSpPr txBox="1">
            <a:spLocks/>
          </p:cNvSpPr>
          <p:nvPr/>
        </p:nvSpPr>
        <p:spPr>
          <a:xfrm>
            <a:off x="457200" y="1911927"/>
            <a:ext cx="3449782" cy="37227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sl-SI" sz="2000" b="1" dirty="0">
                <a:solidFill>
                  <a:schemeClr val="accent3"/>
                </a:solidFill>
                <a:latin typeface="Arial Narrow" panose="020B0606020202030204" pitchFamily="34" charset="0"/>
                <a:cs typeface="Arial" pitchFamily="34" charset="0"/>
              </a:rPr>
              <a:t>Dejavnosti, s.p., posameznik, ki opravlja dejavnost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l-SI" sz="1800" b="1" dirty="0">
              <a:solidFill>
                <a:srgbClr val="0070C0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sl-SI" sz="20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Odpadni papir in karton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sl-SI" sz="20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Odpadne kovine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sl-SI" sz="20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Kosovni odpadki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l-SI" sz="1800" b="1" dirty="0">
              <a:solidFill>
                <a:schemeClr val="tx2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l-SI" sz="1800" b="1" dirty="0">
              <a:solidFill>
                <a:schemeClr val="tx2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l-SI" sz="1800" b="1" dirty="0">
              <a:solidFill>
                <a:schemeClr val="tx2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18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Oddaja odpadkov neposredno zbiralcu ali predelovalcu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18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Vendar voditi evidenco in obveznost poročanja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grada vsebine 3"/>
          <p:cNvSpPr txBox="1">
            <a:spLocks/>
          </p:cNvSpPr>
          <p:nvPr/>
        </p:nvSpPr>
        <p:spPr>
          <a:xfrm>
            <a:off x="4648200" y="1911927"/>
            <a:ext cx="3712029" cy="4441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sl-SI" sz="2000" b="1" dirty="0">
                <a:solidFill>
                  <a:schemeClr val="accent3"/>
                </a:solidFill>
                <a:latin typeface="Arial Narrow" panose="020B0606020202030204" pitchFamily="34" charset="0"/>
                <a:cs typeface="Arial" pitchFamily="34" charset="0"/>
              </a:rPr>
              <a:t>Posamezniki (fizične osebe)</a:t>
            </a:r>
          </a:p>
          <a:p>
            <a:pPr fontAlgn="auto">
              <a:spcAft>
                <a:spcPts val="0"/>
              </a:spcAft>
            </a:pPr>
            <a:r>
              <a:rPr lang="sl-SI" sz="20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Odpadni </a:t>
            </a:r>
            <a:r>
              <a:rPr lang="sl-SI" sz="20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papir in karton (droben odkup in v humanitarne namene)</a:t>
            </a:r>
          </a:p>
          <a:p>
            <a:pPr fontAlgn="auto">
              <a:spcAft>
                <a:spcPts val="0"/>
              </a:spcAft>
            </a:pPr>
            <a:r>
              <a:rPr lang="sl-SI" sz="20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Odpadne kovine (droben odkup)</a:t>
            </a:r>
          </a:p>
          <a:p>
            <a:pPr fontAlgn="auto">
              <a:spcAft>
                <a:spcPts val="0"/>
              </a:spcAft>
            </a:pPr>
            <a:r>
              <a:rPr lang="sl-SI" sz="20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Odpadna plastična embalaža (v humanitarne namene)</a:t>
            </a:r>
          </a:p>
          <a:p>
            <a:pPr fontAlgn="auto">
              <a:spcAft>
                <a:spcPts val="0"/>
              </a:spcAft>
            </a:pPr>
            <a:endParaRPr lang="sl-SI" sz="2000" b="1" dirty="0">
              <a:solidFill>
                <a:schemeClr val="tx2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sl-SI" sz="20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Oddaja </a:t>
            </a:r>
            <a:r>
              <a:rPr lang="sl-SI" sz="20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odpadkov zbiralcu, predelovalcu ali organizatorju humanitarne zbiralne akcije (vrtci, šole, društva, NVO</a:t>
            </a:r>
            <a:r>
              <a:rPr lang="sl-SI" sz="20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).</a:t>
            </a:r>
            <a:endParaRPr lang="sl-SI" sz="2000" b="1" dirty="0">
              <a:solidFill>
                <a:schemeClr val="tx2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085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 bwMode="auto">
          <a:xfrm>
            <a:off x="349135" y="993815"/>
            <a:ext cx="8223928" cy="615553"/>
          </a:xfrm>
          <a:ln>
            <a:headEnd/>
            <a:tailEnd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sl-SI" sz="2000" b="1" dirty="0">
                <a:solidFill>
                  <a:srgbClr val="0070C0"/>
                </a:solidFill>
                <a:latin typeface="Arial Narrow" panose="020B0606020202030204" pitchFamily="34" charset="0"/>
              </a:rPr>
              <a:t>III. NALOGE, OSKRBOVALNI STANDARDI, TEHNIČNI, VZDRŽEVALNI, ORGANIZACIJSKI IN DRUGI UKREPI TER NORMATIVI</a:t>
            </a:r>
          </a:p>
        </p:txBody>
      </p:sp>
      <p:sp>
        <p:nvSpPr>
          <p:cNvPr id="2" name="Ograda besedila 1"/>
          <p:cNvSpPr>
            <a:spLocks noGrp="1"/>
          </p:cNvSpPr>
          <p:nvPr>
            <p:ph type="body" sz="quarter" idx="13"/>
          </p:nvPr>
        </p:nvSpPr>
        <p:spPr>
          <a:xfrm>
            <a:off x="174834" y="1946317"/>
            <a:ext cx="8577280" cy="3801340"/>
          </a:xfrm>
        </p:spPr>
        <p:txBody>
          <a:bodyPr/>
          <a:lstStyle/>
          <a:p>
            <a:pPr marL="400050" lvl="1" indent="0">
              <a:buNone/>
            </a:pPr>
            <a:r>
              <a:rPr lang="sl-SI" sz="2000" b="1" dirty="0">
                <a:solidFill>
                  <a:schemeClr val="tx2"/>
                </a:solidFill>
                <a:latin typeface="Arial Narrow" panose="020B0606020202030204" pitchFamily="34" charset="0"/>
              </a:rPr>
              <a:t>Uredba v tem poglavju IJS predpisuje naloge:</a:t>
            </a:r>
          </a:p>
          <a:p>
            <a:pPr marL="400050" lvl="1" indent="0">
              <a:buNone/>
            </a:pPr>
            <a:r>
              <a:rPr lang="sl-SI" sz="2000" b="1" dirty="0">
                <a:solidFill>
                  <a:schemeClr val="tx2"/>
                </a:solidFill>
                <a:latin typeface="Arial Narrow" panose="020B0606020202030204" pitchFamily="34" charset="0"/>
              </a:rPr>
              <a:t>1.      zbiranje komunalnih odpadkov po sistemu od vrat do vrat,</a:t>
            </a:r>
          </a:p>
          <a:p>
            <a:pPr marL="400050" lvl="1" indent="0">
              <a:buNone/>
            </a:pPr>
            <a:r>
              <a:rPr lang="sl-SI" sz="2000" b="1" dirty="0">
                <a:solidFill>
                  <a:schemeClr val="tx2"/>
                </a:solidFill>
                <a:latin typeface="Arial Narrow" panose="020B0606020202030204" pitchFamily="34" charset="0"/>
              </a:rPr>
              <a:t>2.      zbiranje kosovnih odpadkov v zbiralnih akcijah ali na poziv uporabnika,</a:t>
            </a:r>
          </a:p>
          <a:p>
            <a:pPr marL="400050" lvl="1" indent="0">
              <a:buNone/>
            </a:pPr>
            <a:r>
              <a:rPr lang="sl-SI" sz="2000" b="1" dirty="0">
                <a:solidFill>
                  <a:schemeClr val="tx2"/>
                </a:solidFill>
                <a:latin typeface="Arial Narrow" panose="020B0606020202030204" pitchFamily="34" charset="0"/>
              </a:rPr>
              <a:t>3.      zbiranje komunalnih odpadkov v zbiralnicah in premičnih zbiralnicah,</a:t>
            </a:r>
          </a:p>
          <a:p>
            <a:pPr marL="400050" lvl="1" indent="0">
              <a:buNone/>
            </a:pPr>
            <a:r>
              <a:rPr lang="sl-SI" sz="2000" b="1" dirty="0">
                <a:solidFill>
                  <a:schemeClr val="tx2"/>
                </a:solidFill>
                <a:latin typeface="Arial Narrow" panose="020B0606020202030204" pitchFamily="34" charset="0"/>
              </a:rPr>
              <a:t>4.      zbiranje odpadkov v zbirnem centru,</a:t>
            </a:r>
          </a:p>
          <a:p>
            <a:pPr marL="400050" lvl="1" indent="0">
              <a:buNone/>
            </a:pPr>
            <a:r>
              <a:rPr lang="sl-SI" sz="2000" b="1" dirty="0">
                <a:solidFill>
                  <a:schemeClr val="tx2"/>
                </a:solidFill>
                <a:latin typeface="Arial Narrow" panose="020B0606020202030204" pitchFamily="34" charset="0"/>
              </a:rPr>
              <a:t>5.      predhodno razvrščanje in predhodno skladiščenje zbranih odpadkov v </a:t>
            </a:r>
            <a:r>
              <a:rPr lang="sl-SI" sz="20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	zbirnem </a:t>
            </a:r>
            <a:r>
              <a:rPr lang="sl-SI" sz="2000" b="1" dirty="0">
                <a:solidFill>
                  <a:schemeClr val="tx2"/>
                </a:solidFill>
                <a:latin typeface="Arial Narrow" panose="020B0606020202030204" pitchFamily="34" charset="0"/>
              </a:rPr>
              <a:t>centru,</a:t>
            </a:r>
          </a:p>
          <a:p>
            <a:pPr marL="400050" lvl="1" indent="0">
              <a:buNone/>
            </a:pPr>
            <a:r>
              <a:rPr lang="sl-SI" sz="2000" b="1" dirty="0">
                <a:solidFill>
                  <a:schemeClr val="tx2"/>
                </a:solidFill>
                <a:latin typeface="Arial Narrow" panose="020B0606020202030204" pitchFamily="34" charset="0"/>
              </a:rPr>
              <a:t>6.      izvajanje sortirne analize mešanih komunalnih odpadkov,</a:t>
            </a:r>
          </a:p>
          <a:p>
            <a:pPr marL="400050" lvl="1" indent="0">
              <a:buNone/>
            </a:pPr>
            <a:r>
              <a:rPr lang="sl-SI" sz="2000" b="1" dirty="0">
                <a:solidFill>
                  <a:schemeClr val="tx2"/>
                </a:solidFill>
                <a:latin typeface="Arial Narrow" panose="020B0606020202030204" pitchFamily="34" charset="0"/>
              </a:rPr>
              <a:t>7.      oddajanje zbranih odpadkov v nadaljnje ravnanje,</a:t>
            </a:r>
          </a:p>
          <a:p>
            <a:pPr marL="400050" lvl="1" indent="0">
              <a:buNone/>
            </a:pPr>
            <a:r>
              <a:rPr lang="sl-SI" sz="2000" b="1" dirty="0">
                <a:solidFill>
                  <a:schemeClr val="tx2"/>
                </a:solidFill>
                <a:latin typeface="Arial Narrow" panose="020B0606020202030204" pitchFamily="34" charset="0"/>
              </a:rPr>
              <a:t>8.      ozaveščanje in obveščanje uporabnikov.</a:t>
            </a:r>
          </a:p>
          <a:p>
            <a:pPr marL="400050" lvl="1" indent="0">
              <a:buNone/>
            </a:pPr>
            <a:endParaRPr lang="sl-SI" sz="20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38249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457199" y="938151"/>
            <a:ext cx="7903029" cy="486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</a:pPr>
            <a:r>
              <a:rPr lang="pl-PL" sz="3500" b="1" dirty="0">
                <a:solidFill>
                  <a:schemeClr val="accent3"/>
                </a:solidFill>
                <a:latin typeface="Calibri"/>
              </a:rPr>
              <a:t>Zbiranje od vrat do </a:t>
            </a:r>
            <a:r>
              <a:rPr lang="pl-PL" sz="3500" b="1" dirty="0" smtClean="0">
                <a:solidFill>
                  <a:schemeClr val="accent3"/>
                </a:solidFill>
                <a:latin typeface="Calibri"/>
              </a:rPr>
              <a:t>vrat</a:t>
            </a:r>
            <a:r>
              <a:rPr kumimoji="0" lang="sl-SI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endParaRPr kumimoji="0" lang="sl-SI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Ograda vsebine 2"/>
          <p:cNvSpPr txBox="1">
            <a:spLocks/>
          </p:cNvSpPr>
          <p:nvPr/>
        </p:nvSpPr>
        <p:spPr>
          <a:xfrm>
            <a:off x="332509" y="1484417"/>
            <a:ext cx="8811491" cy="489263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 fontAlgn="auto">
              <a:spcAft>
                <a:spcPts val="0"/>
              </a:spcAft>
              <a:buNone/>
            </a:pPr>
            <a:r>
              <a:rPr lang="sl-SI" sz="72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Izvajalec </a:t>
            </a:r>
            <a:r>
              <a:rPr lang="sl-SI" sz="72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javne službe po sistemu od vrat do vrat zbira:</a:t>
            </a:r>
          </a:p>
          <a:p>
            <a:pPr lvl="0" fontAlgn="auto">
              <a:spcAft>
                <a:spcPts val="0"/>
              </a:spcAft>
              <a:buNone/>
            </a:pPr>
            <a:r>
              <a:rPr lang="sl-SI" sz="72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1. mešane komunalne odpadke,  20 03 01 (V skupna na območju 90 %, vsaj 1xm, vsaj 60 L, </a:t>
            </a:r>
          </a:p>
          <a:p>
            <a:pPr lvl="0" fontAlgn="auto">
              <a:spcAft>
                <a:spcPts val="0"/>
              </a:spcAft>
              <a:buNone/>
            </a:pPr>
            <a:r>
              <a:rPr lang="sl-SI" sz="72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2. biološke odpadke in  20 01 08 + 20 02 01 (vsaj 1Xt, 2xt; na 3t - obdobje,  vsaj 80 </a:t>
            </a:r>
            <a:r>
              <a:rPr lang="sl-SI" sz="72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L)</a:t>
            </a:r>
            <a:endParaRPr lang="sl-SI" sz="7200" b="1" dirty="0">
              <a:solidFill>
                <a:schemeClr val="tx2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lvl="0" fontAlgn="auto">
              <a:spcAft>
                <a:spcPts val="0"/>
              </a:spcAft>
              <a:buNone/>
            </a:pPr>
            <a:r>
              <a:rPr lang="sl-SI" sz="72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3. odpadno embalažo iz plastike, kovin in sestavljenih materialov. (1xm, vsaj 120 L,</a:t>
            </a:r>
          </a:p>
          <a:p>
            <a:pPr lvl="0" fontAlgn="auto">
              <a:spcAft>
                <a:spcPts val="0"/>
              </a:spcAft>
              <a:buNone/>
            </a:pPr>
            <a:r>
              <a:rPr lang="sl-SI" sz="72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		15 </a:t>
            </a:r>
            <a:r>
              <a:rPr lang="sl-SI" sz="72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01 06 kot komunalni odpadek iz trgovine, industrije, obrti ali storitvenih dejavnosti </a:t>
            </a:r>
            <a:r>
              <a:rPr lang="sl-SI" sz="72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	lahko </a:t>
            </a:r>
            <a:r>
              <a:rPr lang="sl-SI" sz="72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DROE</a:t>
            </a:r>
          </a:p>
          <a:p>
            <a:pPr lvl="0" fontAlgn="auto">
              <a:spcAft>
                <a:spcPts val="0"/>
              </a:spcAft>
              <a:buNone/>
            </a:pPr>
            <a:r>
              <a:rPr lang="sl-SI" sz="72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		15 </a:t>
            </a:r>
            <a:r>
              <a:rPr lang="sl-SI" sz="72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01 06, ki ni komunalni odpadek in nastaja pri opravljanju trgovinske ali storitvene </a:t>
            </a:r>
            <a:r>
              <a:rPr lang="sl-SI" sz="72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	dejavnosti </a:t>
            </a:r>
            <a:r>
              <a:rPr lang="sl-SI" sz="72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LAHKO IJS</a:t>
            </a:r>
          </a:p>
          <a:p>
            <a:pPr lvl="0" fontAlgn="auto">
              <a:spcAft>
                <a:spcPts val="0"/>
              </a:spcAft>
            </a:pPr>
            <a:endParaRPr lang="sl-SI" sz="7200" b="1" dirty="0">
              <a:solidFill>
                <a:schemeClr val="tx2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0" lvl="0" indent="0" fontAlgn="auto">
              <a:spcAft>
                <a:spcPts val="0"/>
              </a:spcAft>
              <a:buNone/>
            </a:pPr>
            <a:r>
              <a:rPr lang="sl-SI" sz="72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IZJEMA OD VRAT DO VRAT: naselje z manj kot 300 prebivalci zbiranje 15 01 06 v zbiralnici</a:t>
            </a:r>
          </a:p>
          <a:p>
            <a:pPr lvl="0" fontAlgn="auto">
              <a:spcAft>
                <a:spcPts val="0"/>
              </a:spcAft>
            </a:pPr>
            <a:endParaRPr lang="sl-SI" sz="7200" b="1" dirty="0">
              <a:solidFill>
                <a:schemeClr val="tx2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lvl="0" fontAlgn="auto">
              <a:spcAft>
                <a:spcPts val="0"/>
              </a:spcAft>
            </a:pPr>
            <a:r>
              <a:rPr lang="sl-SI" sz="72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Zabojnike ali vreče označiti</a:t>
            </a:r>
          </a:p>
          <a:p>
            <a:pPr lvl="0" fontAlgn="auto">
              <a:spcAft>
                <a:spcPts val="0"/>
              </a:spcAft>
            </a:pPr>
            <a:r>
              <a:rPr lang="sl-SI" sz="72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Tehtanje odpadkov</a:t>
            </a:r>
          </a:p>
          <a:p>
            <a:pPr lvl="0" fontAlgn="auto">
              <a:spcAft>
                <a:spcPts val="0"/>
              </a:spcAft>
            </a:pPr>
            <a:endParaRPr lang="sl-SI" sz="7200" b="1" dirty="0">
              <a:solidFill>
                <a:schemeClr val="tx2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lvl="0" fontAlgn="auto">
              <a:spcAft>
                <a:spcPts val="0"/>
              </a:spcAft>
            </a:pPr>
            <a:r>
              <a:rPr lang="sl-SI" sz="72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Prevzemno mesto in način določena z občinskim odlokom</a:t>
            </a:r>
          </a:p>
          <a:p>
            <a:pPr lvl="0" fontAlgn="auto">
              <a:spcAft>
                <a:spcPts val="0"/>
              </a:spcAft>
            </a:pPr>
            <a:r>
              <a:rPr lang="sl-SI" sz="72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Menjava zabojnika (neustrezna prostornina, poškodba, izraba)</a:t>
            </a:r>
          </a:p>
          <a:p>
            <a:pPr lvl="0" fontAlgn="auto">
              <a:spcAft>
                <a:spcPts val="0"/>
              </a:spcAft>
            </a:pPr>
            <a:r>
              <a:rPr lang="sl-SI" sz="72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Dogovor z dejavnostmi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l-SI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1878" y="4918981"/>
            <a:ext cx="2778938" cy="1636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4463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457199" y="938151"/>
            <a:ext cx="7903029" cy="486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</a:pPr>
            <a:r>
              <a:rPr lang="sl-SI" sz="3500" b="1" dirty="0" smtClean="0">
                <a:solidFill>
                  <a:schemeClr val="accent3"/>
                </a:solidFill>
                <a:latin typeface="Calibri"/>
              </a:rPr>
              <a:t>Zbiralnice</a:t>
            </a:r>
            <a:endParaRPr kumimoji="0" lang="sl-SI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Ograda vsebine 2"/>
          <p:cNvSpPr txBox="1">
            <a:spLocks/>
          </p:cNvSpPr>
          <p:nvPr/>
        </p:nvSpPr>
        <p:spPr>
          <a:xfrm>
            <a:off x="332509" y="1460666"/>
            <a:ext cx="8383979" cy="41088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 fontAlgn="auto">
              <a:spcAft>
                <a:spcPts val="0"/>
              </a:spcAft>
              <a:buNone/>
            </a:pPr>
            <a:r>
              <a:rPr lang="sl-SI" sz="20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Izvajalec javne službe v zbiralnici zbira:</a:t>
            </a:r>
          </a:p>
          <a:p>
            <a:pPr marL="400050" lvl="1" indent="0" fontAlgn="auto">
              <a:spcAft>
                <a:spcPts val="0"/>
              </a:spcAft>
              <a:buNone/>
            </a:pPr>
            <a:r>
              <a:rPr lang="sl-SI" sz="20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1. odpadni papir in karton,</a:t>
            </a:r>
          </a:p>
          <a:p>
            <a:pPr marL="400050" lvl="1" indent="0" fontAlgn="auto">
              <a:spcAft>
                <a:spcPts val="0"/>
              </a:spcAft>
              <a:buNone/>
            </a:pPr>
            <a:r>
              <a:rPr lang="sl-SI" sz="20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2. odpadno embalažo iz papirja in kartona,</a:t>
            </a:r>
          </a:p>
          <a:p>
            <a:pPr marL="400050" lvl="1" indent="0" fontAlgn="auto">
              <a:spcAft>
                <a:spcPts val="0"/>
              </a:spcAft>
              <a:buNone/>
            </a:pPr>
            <a:r>
              <a:rPr lang="sl-SI" sz="20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3. odpadno embalažo iz plastike, kovin in sestavljenih materialov kot odpadno mešano embalažo s številko odpadka 15 01 06 ter</a:t>
            </a:r>
          </a:p>
          <a:p>
            <a:pPr marL="400050" lvl="1" indent="0" fontAlgn="auto">
              <a:spcAft>
                <a:spcPts val="0"/>
              </a:spcAft>
              <a:buNone/>
            </a:pPr>
            <a:r>
              <a:rPr lang="sl-SI" sz="20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4. odpadno embalažo iz stekla.</a:t>
            </a:r>
          </a:p>
          <a:p>
            <a:pPr marL="400050" lvl="1" indent="0" fontAlgn="auto">
              <a:spcAft>
                <a:spcPts val="0"/>
              </a:spcAft>
              <a:buNone/>
            </a:pPr>
            <a:r>
              <a:rPr lang="sl-SI" sz="2000" b="1" dirty="0">
                <a:solidFill>
                  <a:srgbClr val="0070C0"/>
                </a:solidFill>
                <a:latin typeface="Arial Narrow" panose="020B0606020202030204" pitchFamily="34" charset="0"/>
                <a:cs typeface="Arial" pitchFamily="34" charset="0"/>
              </a:rPr>
              <a:t>Razen</a:t>
            </a:r>
            <a:r>
              <a:rPr lang="sl-SI" sz="20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itchFamily="34" charset="0"/>
              </a:rPr>
              <a:t>…..če ne od vrat do vrat.</a:t>
            </a:r>
            <a:endParaRPr lang="sl-SI" sz="2000" b="1" dirty="0">
              <a:solidFill>
                <a:srgbClr val="0070C0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400050" lvl="1" indent="0" fontAlgn="auto">
              <a:spcAft>
                <a:spcPts val="0"/>
              </a:spcAft>
              <a:buNone/>
            </a:pPr>
            <a:endParaRPr lang="sl-SI" sz="2000" b="1" dirty="0" smtClean="0">
              <a:solidFill>
                <a:schemeClr val="tx2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400050" lvl="1" indent="0" algn="just" fontAlgn="auto">
              <a:spcAft>
                <a:spcPts val="0"/>
              </a:spcAft>
              <a:buNone/>
            </a:pPr>
            <a:r>
              <a:rPr lang="sl-SI" sz="20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Namenjena </a:t>
            </a:r>
            <a:r>
              <a:rPr lang="sl-SI" sz="20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vsem izvirnim povzročiteljem odpadkov + tudi za prepuščanje odpadne embalaže, ki ni komunalni odpadek, ki nastaja pri opravljanju trgovinske ali storitvene dejavnosti</a:t>
            </a:r>
          </a:p>
          <a:p>
            <a:pPr marL="400050" lvl="1" indent="0" fontAlgn="auto">
              <a:spcAft>
                <a:spcPts val="0"/>
              </a:spcAft>
              <a:buNone/>
            </a:pPr>
            <a:r>
              <a:rPr lang="sl-SI" sz="2000" b="1" dirty="0">
                <a:solidFill>
                  <a:srgbClr val="0070C0"/>
                </a:solidFill>
                <a:latin typeface="Arial Narrow" panose="020B0606020202030204" pitchFamily="34" charset="0"/>
                <a:cs typeface="Arial" pitchFamily="34" charset="0"/>
              </a:rPr>
              <a:t>največ 500 prebivalcev.</a:t>
            </a:r>
          </a:p>
          <a:p>
            <a:pPr marL="400050" lvl="1" indent="0" fontAlgn="auto">
              <a:spcAft>
                <a:spcPts val="0"/>
              </a:spcAft>
              <a:buNone/>
            </a:pPr>
            <a:r>
              <a:rPr lang="sl-SI" sz="20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praviloma urejene v stanovanjskih območjih, večjih trgovinah ali trgovskih centrih, zdravstvenih domovih, bolnišnicah, šolah, vrtcih in drugih ustanovah.</a:t>
            </a:r>
          </a:p>
          <a:p>
            <a:pPr marL="400050" lvl="1" indent="0" fontAlgn="auto">
              <a:spcAft>
                <a:spcPts val="0"/>
              </a:spcAft>
              <a:buNone/>
            </a:pPr>
            <a:r>
              <a:rPr lang="sl-SI" sz="2000" b="1" dirty="0">
                <a:solidFill>
                  <a:srgbClr val="0070C0"/>
                </a:solidFill>
                <a:latin typeface="Arial Narrow" panose="020B0606020202030204" pitchFamily="34" charset="0"/>
                <a:cs typeface="Arial" pitchFamily="34" charset="0"/>
              </a:rPr>
              <a:t>Mesta, več stanovanjske soseske: na 400 oz. 300 prebivalcev.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939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457199" y="1425039"/>
            <a:ext cx="7903029" cy="486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</a:pPr>
            <a:r>
              <a:rPr lang="sl-SI" sz="3500" b="1" dirty="0" smtClean="0">
                <a:solidFill>
                  <a:schemeClr val="accent3"/>
                </a:solidFill>
                <a:latin typeface="Calibri"/>
              </a:rPr>
              <a:t>Ureditev zbiralnic</a:t>
            </a:r>
            <a:endParaRPr kumimoji="0" lang="sl-SI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Ograda vsebine 2"/>
          <p:cNvSpPr txBox="1">
            <a:spLocks/>
          </p:cNvSpPr>
          <p:nvPr/>
        </p:nvSpPr>
        <p:spPr>
          <a:xfrm>
            <a:off x="457199" y="2268187"/>
            <a:ext cx="8383979" cy="4108861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7300" lvl="1" indent="-857250"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l-SI" sz="72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Zabojniki</a:t>
            </a:r>
          </a:p>
          <a:p>
            <a:pPr marL="1257300" lvl="1" indent="-857250"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l-SI" sz="72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Označitev</a:t>
            </a:r>
          </a:p>
          <a:p>
            <a:pPr marL="1257300" lvl="1" indent="-857250"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l-SI" sz="72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Preprosto rokovanje in varovanje okolja (okolica, neprijetne vonjave in hrup)</a:t>
            </a:r>
          </a:p>
          <a:p>
            <a:pPr marL="1257300" lvl="1" indent="-857250"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l-SI" sz="72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Utrjena ali tlakovana površina</a:t>
            </a:r>
          </a:p>
          <a:p>
            <a:pPr marL="400050" lvl="1" indent="0" fontAlgn="auto">
              <a:spcAft>
                <a:spcPts val="0"/>
              </a:spcAft>
              <a:buNone/>
            </a:pPr>
            <a:endParaRPr lang="sl-SI" sz="7200" b="1" dirty="0">
              <a:solidFill>
                <a:schemeClr val="tx2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1257300" lvl="1" indent="-857250"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l-SI" sz="72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Vsaj na 14 dni (odpadni papir in karton+OE, 15 01 06)</a:t>
            </a:r>
          </a:p>
          <a:p>
            <a:pPr marL="1257300" lvl="1" indent="-857250"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l-SI" sz="72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Vsaj 1xmesečno (odpadna steklena embalaža)</a:t>
            </a:r>
          </a:p>
          <a:p>
            <a:pPr marL="1257300" lvl="1" indent="-857250"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l-SI" sz="72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Tehtanje IJS pred predhodnim skladiščenjem v zbirnem centru ali pred oddajo teh odpadkov v nadaljnje ravnanje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l-SI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62723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DU 2010">
      <a:dk1>
        <a:srgbClr val="999999"/>
      </a:dk1>
      <a:lt1>
        <a:sysClr val="window" lastClr="FFFFFF"/>
      </a:lt1>
      <a:dk2>
        <a:srgbClr val="000000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DU 2010">
      <a:dk1>
        <a:srgbClr val="999999"/>
      </a:dk1>
      <a:lt1>
        <a:sysClr val="window" lastClr="FFFFFF"/>
      </a:lt1>
      <a:dk2>
        <a:srgbClr val="000000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DU 2010">
      <a:dk1>
        <a:srgbClr val="999999"/>
      </a:dk1>
      <a:lt1>
        <a:sysClr val="window" lastClr="FFFFFF"/>
      </a:lt1>
      <a:dk2>
        <a:srgbClr val="000000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MOP</Template>
  <TotalTime>3310</TotalTime>
  <Words>1248</Words>
  <Application>Microsoft Office PowerPoint</Application>
  <PresentationFormat>Diaprojekcija na zaslonu (4:3)</PresentationFormat>
  <Paragraphs>214</Paragraphs>
  <Slides>26</Slides>
  <Notes>8</Notes>
  <HiddenSlides>13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3</vt:i4>
      </vt:variant>
      <vt:variant>
        <vt:lpstr>Naslovi diapozitivov</vt:lpstr>
      </vt:variant>
      <vt:variant>
        <vt:i4>26</vt:i4>
      </vt:variant>
    </vt:vector>
  </HeadingPairs>
  <TitlesOfParts>
    <vt:vector size="34" baseType="lpstr">
      <vt:lpstr>Arial</vt:lpstr>
      <vt:lpstr>Arial Narrow</vt:lpstr>
      <vt:lpstr>Wingdings</vt:lpstr>
      <vt:lpstr>Calibri</vt:lpstr>
      <vt:lpstr>Republika</vt:lpstr>
      <vt:lpstr>Custom Design</vt:lpstr>
      <vt:lpstr>1_Custom Design</vt:lpstr>
      <vt:lpstr>2_Custom Design</vt:lpstr>
      <vt:lpstr> Uredba o obvezni občinski  gospodarski javni službi  zbiranja komunalnih odpadkov     </vt:lpstr>
      <vt:lpstr>Vsebina uredbe</vt:lpstr>
      <vt:lpstr>I. SPLOŠNE DOLOČBE</vt:lpstr>
      <vt:lpstr>II. DEJAVNOST JAVNE SLUŽBE ZBIRANJA IN VRSTE KOMUNALNIH ODPADKOV</vt:lpstr>
      <vt:lpstr>Diapozitiv 5</vt:lpstr>
      <vt:lpstr>III. NALOGE, OSKRBOVALNI STANDARDI, TEHNIČNI, VZDRŽEVALNI, ORGANIZACIJSKI IN DRUGI UKREPI TER NORMATIVI</vt:lpstr>
      <vt:lpstr>Diapozitiv 7</vt:lpstr>
      <vt:lpstr>Diapozitiv 8</vt:lpstr>
      <vt:lpstr>Diapozitiv 9</vt:lpstr>
      <vt:lpstr>Diapozitiv 10</vt:lpstr>
      <vt:lpstr>Diapozitiv 11</vt:lpstr>
      <vt:lpstr>Diapozitiv 12</vt:lpstr>
      <vt:lpstr>Diapozitiv 13</vt:lpstr>
      <vt:lpstr>Diapozitiv 14</vt:lpstr>
      <vt:lpstr>Diapozitiv 15</vt:lpstr>
      <vt:lpstr>Diapozitiv 16</vt:lpstr>
      <vt:lpstr>Diapozitiv 17</vt:lpstr>
      <vt:lpstr>Diapozitiv 18</vt:lpstr>
      <vt:lpstr>Diapozitiv 19</vt:lpstr>
      <vt:lpstr>Diapozitiv 20</vt:lpstr>
      <vt:lpstr>Diapozitiv 21</vt:lpstr>
      <vt:lpstr>Diapozitiv 22</vt:lpstr>
      <vt:lpstr>IV. NADZOR</vt:lpstr>
      <vt:lpstr>V. KAZENSKE DOLOČBE</vt:lpstr>
      <vt:lpstr>VI. PREHODNE IN KONČNE  DOLOČBE</vt:lpstr>
      <vt:lpstr>Diapozitiv 26</vt:lpstr>
    </vt:vector>
  </TitlesOfParts>
  <Company>MZIP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Sveženj o krožnem gospodarstvu - ozadje</dc:title>
  <dc:creator>Tatjana.Orhini-Valjavec</dc:creator>
  <cp:lastModifiedBy>domzale</cp:lastModifiedBy>
  <cp:revision>153</cp:revision>
  <cp:lastPrinted>2017-02-22T07:10:27Z</cp:lastPrinted>
  <dcterms:created xsi:type="dcterms:W3CDTF">2016-01-08T14:00:11Z</dcterms:created>
  <dcterms:modified xsi:type="dcterms:W3CDTF">2017-10-19T20:38:08Z</dcterms:modified>
</cp:coreProperties>
</file>